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30275213" cy="42803763"/>
  <p:notesSz cx="6858000" cy="9144000"/>
  <p:defaultTextStyle>
    <a:defPPr>
      <a:defRPr lang="ko-KR"/>
    </a:defPPr>
    <a:lvl1pPr marL="0" algn="l" defTabSz="3507730" rtl="0" eaLnBrk="1" latinLnBrk="1" hangingPunct="1">
      <a:defRPr sz="6905" kern="1200">
        <a:solidFill>
          <a:schemeClr val="tx1"/>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D3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90" autoAdjust="0"/>
    <p:restoredTop sz="94660"/>
  </p:normalViewPr>
  <p:slideViewPr>
    <p:cSldViewPr snapToGrid="0">
      <p:cViewPr>
        <p:scale>
          <a:sx n="25" d="100"/>
          <a:sy n="25" d="100"/>
        </p:scale>
        <p:origin x="2166" y="-834"/>
      </p:cViewPr>
      <p:guideLst/>
    </p:cSldViewPr>
  </p:slideViewPr>
  <p:notesTextViewPr>
    <p:cViewPr>
      <p:scale>
        <a:sx n="1" d="1"/>
        <a:sy n="1" d="1"/>
      </p:scale>
      <p:origin x="0" y="0"/>
    </p:cViewPr>
  </p:notesTextViewPr>
  <p:notesViewPr>
    <p:cSldViewPr snapToGrid="0">
      <p:cViewPr varScale="1">
        <p:scale>
          <a:sx n="83" d="100"/>
          <a:sy n="83" d="100"/>
        </p:scale>
        <p:origin x="2994" y="96"/>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510A68-AB16-4475-AD20-48F52644D0F9}" type="datetimeFigureOut">
              <a:rPr lang="ko-KR" altLang="en-US" smtClean="0"/>
              <a:t>2026-06-14</a:t>
            </a:fld>
            <a:endParaRPr lang="ko-KR" altLang="en-US"/>
          </a:p>
        </p:txBody>
      </p:sp>
      <p:sp>
        <p:nvSpPr>
          <p:cNvPr id="4" name="슬라이드 이미지 개체 틀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EBD1C9-92BA-455D-A623-D3502659340E}" type="slidenum">
              <a:rPr lang="ko-KR" altLang="en-US" smtClean="0"/>
              <a:t>‹#›</a:t>
            </a:fld>
            <a:endParaRPr lang="ko-KR" altLang="en-US"/>
          </a:p>
        </p:txBody>
      </p:sp>
    </p:spTree>
    <p:extLst>
      <p:ext uri="{BB962C8B-B14F-4D97-AF65-F5344CB8AC3E}">
        <p14:creationId xmlns:p14="http://schemas.microsoft.com/office/powerpoint/2010/main" val="885524867"/>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0CB4E-6FA7-43A9-8C9F-DD0C6E95B116}" type="datetimeFigureOut">
              <a:rPr lang="ko-KR" altLang="en-US" smtClean="0"/>
              <a:t>2026-06-14</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5555E340-21E0-402F-8489-5A9DC846A58E}" type="slidenum">
              <a:rPr lang="ko-KR" altLang="en-US" smtClean="0"/>
              <a:t>‹#›</a:t>
            </a:fld>
            <a:endParaRPr lang="ko-KR" altLang="en-US"/>
          </a:p>
        </p:txBody>
      </p:sp>
    </p:spTree>
    <p:extLst>
      <p:ext uri="{BB962C8B-B14F-4D97-AF65-F5344CB8AC3E}">
        <p14:creationId xmlns:p14="http://schemas.microsoft.com/office/powerpoint/2010/main" val="33429278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20E0CB4E-6FA7-43A9-8C9F-DD0C6E95B116}" type="datetimeFigureOut">
              <a:rPr lang="ko-KR" altLang="en-US" smtClean="0"/>
              <a:t>2026-06-14</a:t>
            </a:fld>
            <a:endParaRPr lang="ko-KR"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5555E340-21E0-402F-8489-5A9DC846A58E}" type="slidenum">
              <a:rPr lang="ko-KR" altLang="en-US" smtClean="0"/>
              <a:t>‹#›</a:t>
            </a:fld>
            <a:endParaRPr lang="ko-KR" altLang="en-US"/>
          </a:p>
        </p:txBody>
      </p:sp>
      <p:grpSp>
        <p:nvGrpSpPr>
          <p:cNvPr id="9" name="그룹 8">
            <a:extLst>
              <a:ext uri="{FF2B5EF4-FFF2-40B4-BE49-F238E27FC236}">
                <a16:creationId xmlns:a16="http://schemas.microsoft.com/office/drawing/2014/main" id="{6FA6E480-90DC-448A-B642-311BA5A7BA30}"/>
              </a:ext>
            </a:extLst>
          </p:cNvPr>
          <p:cNvGrpSpPr/>
          <p:nvPr userDrawn="1"/>
        </p:nvGrpSpPr>
        <p:grpSpPr>
          <a:xfrm>
            <a:off x="0" y="1699"/>
            <a:ext cx="30276413" cy="42802064"/>
            <a:chOff x="0" y="1699"/>
            <a:chExt cx="30276413" cy="42802064"/>
          </a:xfrm>
        </p:grpSpPr>
        <p:pic>
          <p:nvPicPr>
            <p:cNvPr id="7" name="그림 6"/>
            <p:cNvPicPr>
              <a:picLocks noChangeAspect="1"/>
            </p:cNvPicPr>
            <p:nvPr userDrawn="1"/>
          </p:nvPicPr>
          <p:blipFill rotWithShape="1">
            <a:blip r:embed="rId3" cstate="print">
              <a:extLst>
                <a:ext uri="{28A0092B-C50C-407E-A947-70E740481C1C}">
                  <a14:useLocalDpi xmlns:a14="http://schemas.microsoft.com/office/drawing/2010/main" val="0"/>
                </a:ext>
              </a:extLst>
            </a:blip>
            <a:srcRect b="4246"/>
            <a:stretch/>
          </p:blipFill>
          <p:spPr>
            <a:xfrm>
              <a:off x="0" y="1699"/>
              <a:ext cx="30276413" cy="40984936"/>
            </a:xfrm>
            <a:prstGeom prst="rect">
              <a:avLst/>
            </a:prstGeom>
            <a:ln>
              <a:solidFill>
                <a:srgbClr val="92D050"/>
              </a:solidFill>
            </a:ln>
          </p:spPr>
        </p:pic>
        <p:sp>
          <p:nvSpPr>
            <p:cNvPr id="8" name="직사각형 7">
              <a:extLst>
                <a:ext uri="{FF2B5EF4-FFF2-40B4-BE49-F238E27FC236}">
                  <a16:creationId xmlns:a16="http://schemas.microsoft.com/office/drawing/2014/main" id="{CA267DDB-94F3-4E78-8D7C-06BF81870669}"/>
                </a:ext>
              </a:extLst>
            </p:cNvPr>
            <p:cNvSpPr/>
            <p:nvPr userDrawn="1"/>
          </p:nvSpPr>
          <p:spPr>
            <a:xfrm>
              <a:off x="0" y="40986635"/>
              <a:ext cx="30275213" cy="1817128"/>
            </a:xfrm>
            <a:prstGeom prst="rect">
              <a:avLst/>
            </a:prstGeom>
            <a:solidFill>
              <a:srgbClr val="AED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2808792382"/>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3027487" rtl="0" eaLnBrk="1" latinLnBrk="1"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1"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1"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1"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1" hangingPunct="1">
        <a:defRPr sz="5960" kern="1200">
          <a:solidFill>
            <a:schemeClr val="tx1"/>
          </a:solidFill>
          <a:latin typeface="+mn-lt"/>
          <a:ea typeface="+mn-ea"/>
          <a:cs typeface="+mn-cs"/>
        </a:defRPr>
      </a:lvl1pPr>
      <a:lvl2pPr marL="1513743" algn="l" defTabSz="3027487" rtl="0" eaLnBrk="1" latinLnBrk="1" hangingPunct="1">
        <a:defRPr sz="5960" kern="1200">
          <a:solidFill>
            <a:schemeClr val="tx1"/>
          </a:solidFill>
          <a:latin typeface="+mn-lt"/>
          <a:ea typeface="+mn-ea"/>
          <a:cs typeface="+mn-cs"/>
        </a:defRPr>
      </a:lvl2pPr>
      <a:lvl3pPr marL="3027487" algn="l" defTabSz="3027487" rtl="0" eaLnBrk="1" latinLnBrk="1" hangingPunct="1">
        <a:defRPr sz="5960" kern="1200">
          <a:solidFill>
            <a:schemeClr val="tx1"/>
          </a:solidFill>
          <a:latin typeface="+mn-lt"/>
          <a:ea typeface="+mn-ea"/>
          <a:cs typeface="+mn-cs"/>
        </a:defRPr>
      </a:lvl3pPr>
      <a:lvl4pPr marL="4541230" algn="l" defTabSz="3027487" rtl="0" eaLnBrk="1" latinLnBrk="1" hangingPunct="1">
        <a:defRPr sz="5960" kern="1200">
          <a:solidFill>
            <a:schemeClr val="tx1"/>
          </a:solidFill>
          <a:latin typeface="+mn-lt"/>
          <a:ea typeface="+mn-ea"/>
          <a:cs typeface="+mn-cs"/>
        </a:defRPr>
      </a:lvl4pPr>
      <a:lvl5pPr marL="6054974" algn="l" defTabSz="3027487" rtl="0" eaLnBrk="1" latinLnBrk="1" hangingPunct="1">
        <a:defRPr sz="5960" kern="1200">
          <a:solidFill>
            <a:schemeClr val="tx1"/>
          </a:solidFill>
          <a:latin typeface="+mn-lt"/>
          <a:ea typeface="+mn-ea"/>
          <a:cs typeface="+mn-cs"/>
        </a:defRPr>
      </a:lvl5pPr>
      <a:lvl6pPr marL="7568717" algn="l" defTabSz="3027487" rtl="0" eaLnBrk="1" latinLnBrk="1" hangingPunct="1">
        <a:defRPr sz="5960" kern="1200">
          <a:solidFill>
            <a:schemeClr val="tx1"/>
          </a:solidFill>
          <a:latin typeface="+mn-lt"/>
          <a:ea typeface="+mn-ea"/>
          <a:cs typeface="+mn-cs"/>
        </a:defRPr>
      </a:lvl6pPr>
      <a:lvl7pPr marL="9082461" algn="l" defTabSz="3027487" rtl="0" eaLnBrk="1" latinLnBrk="1" hangingPunct="1">
        <a:defRPr sz="5960" kern="1200">
          <a:solidFill>
            <a:schemeClr val="tx1"/>
          </a:solidFill>
          <a:latin typeface="+mn-lt"/>
          <a:ea typeface="+mn-ea"/>
          <a:cs typeface="+mn-cs"/>
        </a:defRPr>
      </a:lvl7pPr>
      <a:lvl8pPr marL="10596204" algn="l" defTabSz="3027487" rtl="0" eaLnBrk="1" latinLnBrk="1" hangingPunct="1">
        <a:defRPr sz="5960" kern="1200">
          <a:solidFill>
            <a:schemeClr val="tx1"/>
          </a:solidFill>
          <a:latin typeface="+mn-lt"/>
          <a:ea typeface="+mn-ea"/>
          <a:cs typeface="+mn-cs"/>
        </a:defRPr>
      </a:lvl8pPr>
      <a:lvl9pPr marL="12109948" algn="l" defTabSz="3027487" rtl="0" eaLnBrk="1" latinLnBrk="1"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DE0EC0-7939-9583-60D3-969F943A76F6}"/>
              </a:ext>
            </a:extLst>
          </p:cNvPr>
          <p:cNvSpPr txBox="1"/>
          <p:nvPr/>
        </p:nvSpPr>
        <p:spPr>
          <a:xfrm>
            <a:off x="3669298" y="3967927"/>
            <a:ext cx="23130383" cy="4893647"/>
          </a:xfrm>
          <a:prstGeom prst="rect">
            <a:avLst/>
          </a:prstGeom>
          <a:noFill/>
        </p:spPr>
        <p:txBody>
          <a:bodyPr wrap="square" rtlCol="0">
            <a:spAutoFit/>
          </a:bodyPr>
          <a:lstStyle/>
          <a:p>
            <a:pPr algn="ctr"/>
            <a:r>
              <a:rPr lang="en-US" altLang="ko-KR" sz="7200" dirty="0">
                <a:latin typeface="+mj-lt"/>
                <a:ea typeface="+mj-ea"/>
              </a:rPr>
              <a:t>Electro-Optical Phase Locked Loop design for FMCW LiDAR TX in 28-nm CMOS</a:t>
            </a:r>
            <a:endParaRPr lang="en-US" altLang="ko-KR" sz="4800" dirty="0">
              <a:latin typeface="+mj-lt"/>
              <a:ea typeface="+mj-ea"/>
            </a:endParaRPr>
          </a:p>
          <a:p>
            <a:pPr algn="ctr"/>
            <a:r>
              <a:rPr lang="en-US" altLang="ko-KR" sz="4800" dirty="0">
                <a:latin typeface="+mj-lt"/>
                <a:ea typeface="+mj-ea"/>
              </a:rPr>
              <a:t>Do-Hyun Shin, Jin-Woo Hong, Jun-Seong Lee and Jin-Wook Burm</a:t>
            </a:r>
          </a:p>
          <a:p>
            <a:pPr algn="ctr"/>
            <a:r>
              <a:rPr lang="en-US" altLang="ko-KR" sz="3600" dirty="0">
                <a:latin typeface="+mj-lt"/>
                <a:ea typeface="+mj-ea"/>
              </a:rPr>
              <a:t>Department of Electronic Engineering, </a:t>
            </a:r>
            <a:r>
              <a:rPr lang="en-US" altLang="ko-KR" sz="3600" dirty="0" err="1">
                <a:latin typeface="+mj-lt"/>
                <a:ea typeface="+mj-ea"/>
              </a:rPr>
              <a:t>Sogang</a:t>
            </a:r>
            <a:r>
              <a:rPr lang="en-US" altLang="ko-KR" sz="3600" dirty="0">
                <a:latin typeface="+mj-lt"/>
                <a:ea typeface="+mj-ea"/>
              </a:rPr>
              <a:t> University</a:t>
            </a:r>
            <a:endParaRPr lang="ko-KR" altLang="ko-KR" sz="3600" dirty="0">
              <a:latin typeface="+mj-lt"/>
              <a:ea typeface="+mj-ea"/>
            </a:endParaRPr>
          </a:p>
          <a:p>
            <a:pPr algn="ctr"/>
            <a:r>
              <a:rPr lang="en-US" altLang="ko-KR" sz="3600" dirty="0">
                <a:latin typeface="+mj-lt"/>
                <a:ea typeface="+mj-ea"/>
              </a:rPr>
              <a:t>E-mail : Burm@sogang.ac.kr</a:t>
            </a:r>
            <a:endParaRPr lang="ko-KR" altLang="ko-KR" sz="3600" dirty="0">
              <a:latin typeface="+mj-lt"/>
              <a:ea typeface="+mj-ea"/>
            </a:endParaRPr>
          </a:p>
          <a:p>
            <a:pPr algn="ctr"/>
            <a:endParaRPr lang="ko-KR" altLang="en-US" sz="4800" dirty="0">
              <a:latin typeface="+mj-lt"/>
              <a:ea typeface="+mj-ea"/>
            </a:endParaRPr>
          </a:p>
        </p:txBody>
      </p:sp>
      <p:pic>
        <p:nvPicPr>
          <p:cNvPr id="3" name="그림 2" descr="텍스트, 엠블럼, 상징, 로고이(가) 표시된 사진&#10;&#10;자동 생성된 설명">
            <a:extLst>
              <a:ext uri="{FF2B5EF4-FFF2-40B4-BE49-F238E27FC236}">
                <a16:creationId xmlns:a16="http://schemas.microsoft.com/office/drawing/2014/main" id="{FD63EF3A-CAED-0518-00DA-A4DB5D4FD8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298" y="4450358"/>
            <a:ext cx="3240000" cy="3240000"/>
          </a:xfrm>
          <a:prstGeom prst="rect">
            <a:avLst/>
          </a:prstGeom>
        </p:spPr>
      </p:pic>
      <p:sp>
        <p:nvSpPr>
          <p:cNvPr id="4" name="모서리가 둥근 직사각형 4">
            <a:extLst>
              <a:ext uri="{FF2B5EF4-FFF2-40B4-BE49-F238E27FC236}">
                <a16:creationId xmlns:a16="http://schemas.microsoft.com/office/drawing/2014/main" id="{7CA2E8D4-2DE2-751D-2493-11F89751C916}"/>
              </a:ext>
            </a:extLst>
          </p:cNvPr>
          <p:cNvSpPr/>
          <p:nvPr/>
        </p:nvSpPr>
        <p:spPr>
          <a:xfrm>
            <a:off x="811694" y="8797713"/>
            <a:ext cx="28685079" cy="3713896"/>
          </a:xfrm>
          <a:prstGeom prst="roundRect">
            <a:avLst>
              <a:gd name="adj" fmla="val 5001"/>
            </a:avLst>
          </a:prstGeom>
          <a:noFill/>
          <a:ln w="12700" cap="flat" cmpd="sng" algn="ctr">
            <a:solidFill>
              <a:schemeClr val="accent6"/>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cs typeface="+mn-cs"/>
            </a:endParaRPr>
          </a:p>
        </p:txBody>
      </p:sp>
      <p:sp>
        <p:nvSpPr>
          <p:cNvPr id="7" name="TextBox 6">
            <a:extLst>
              <a:ext uri="{FF2B5EF4-FFF2-40B4-BE49-F238E27FC236}">
                <a16:creationId xmlns:a16="http://schemas.microsoft.com/office/drawing/2014/main" id="{E6694C29-29F0-D5A6-0185-9D76EF89F663}"/>
              </a:ext>
            </a:extLst>
          </p:cNvPr>
          <p:cNvSpPr txBox="1"/>
          <p:nvPr/>
        </p:nvSpPr>
        <p:spPr>
          <a:xfrm>
            <a:off x="1489885" y="9463093"/>
            <a:ext cx="27800411" cy="2862322"/>
          </a:xfrm>
          <a:prstGeom prst="rect">
            <a:avLst/>
          </a:prstGeom>
          <a:noFill/>
        </p:spPr>
        <p:txBody>
          <a:bodyPr wrap="square" rtlCol="0">
            <a:spAutoFit/>
          </a:bodyPr>
          <a:lstStyle/>
          <a:p>
            <a:pPr lvl="0" defTabSz="457200" latinLnBrk="0"/>
            <a:r>
              <a:rPr lang="en-US" altLang="ko-KR" sz="3000" dirty="0"/>
              <a:t>This Paper presents the Electro-Optical Phase Locked Loop(EOPLL) design process to stably drive distributed Bragg Reflector(DBR) Laser Diode in the Frequency-Modulated Continuous Wave Light Detection and Ranging(FMCW LiDAR) System. The Optical Circuit in the EOPLL consists of Laser Diode, Optical Coupler, and Pin Photodiode. It performs a function of Mach-Zehnder interferometer. Parameters of this optical circuit are extracted through experiments. I model the mathematical function of this optical circuit based on the extracted parameters by using Verilog-A and apply a loop filter design method of Type II PLL. Through Post-Simulation, it is confirmed that the PLL locks and the output frequency of the Laser is modulated linearly. It is designed using FD-SOI 28nm CMOS Process, and the gain current of the Laser Diode is 50mA. Polarization Maintaining Fiber (PM Fiber) is used for high SNR.</a:t>
            </a:r>
            <a:endParaRPr kumimoji="0" lang="ko-KR" altLang="en-US" sz="3000" b="0" i="0" u="none" strike="noStrike" kern="0" cap="none" spc="0" normalizeH="0" baseline="0" noProof="0" dirty="0">
              <a:ln>
                <a:noFill/>
              </a:ln>
              <a:solidFill>
                <a:prstClr val="black"/>
              </a:solidFill>
              <a:effectLst/>
              <a:uLnTx/>
              <a:uFillTx/>
            </a:endParaRPr>
          </a:p>
        </p:txBody>
      </p:sp>
      <p:sp>
        <p:nvSpPr>
          <p:cNvPr id="10" name="모서리가 둥근 직사각형 5">
            <a:extLst>
              <a:ext uri="{FF2B5EF4-FFF2-40B4-BE49-F238E27FC236}">
                <a16:creationId xmlns:a16="http://schemas.microsoft.com/office/drawing/2014/main" id="{4E3582A2-AF30-3601-5E5C-5532EEC3EA21}"/>
              </a:ext>
            </a:extLst>
          </p:cNvPr>
          <p:cNvSpPr/>
          <p:nvPr/>
        </p:nvSpPr>
        <p:spPr>
          <a:xfrm>
            <a:off x="1273719" y="8514275"/>
            <a:ext cx="2515789" cy="762000"/>
          </a:xfrm>
          <a:prstGeom prst="roundRect">
            <a:avLst/>
          </a:prstGeom>
          <a:solidFill>
            <a:srgbClr val="AED369"/>
          </a:solidFill>
          <a:ln w="12700" cap="flat" cmpd="sng" algn="ctr">
            <a:solidFill>
              <a:schemeClr val="accent6"/>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ko-KR" sz="3600" b="1" i="0" u="none" strike="noStrike" kern="0" cap="none" spc="0" normalizeH="0" baseline="0" noProof="0" dirty="0">
                <a:ln>
                  <a:noFill/>
                </a:ln>
                <a:solidFill>
                  <a:prstClr val="white"/>
                </a:solidFill>
                <a:effectLst/>
                <a:uLnTx/>
                <a:uFillTx/>
                <a:cs typeface="+mn-cs"/>
              </a:rPr>
              <a:t>Abstract</a:t>
            </a:r>
            <a:endParaRPr kumimoji="0" lang="ko-KR" altLang="en-US" sz="3600" b="1" i="0" u="none" strike="noStrike" kern="0" cap="none" spc="0" normalizeH="0" baseline="0" noProof="0" dirty="0">
              <a:ln>
                <a:noFill/>
              </a:ln>
              <a:solidFill>
                <a:prstClr val="white"/>
              </a:solidFill>
              <a:effectLst/>
              <a:uLnTx/>
              <a:uFillTx/>
              <a:cs typeface="+mn-cs"/>
            </a:endParaRPr>
          </a:p>
        </p:txBody>
      </p:sp>
      <p:sp>
        <p:nvSpPr>
          <p:cNvPr id="12" name="모서리가 둥근 직사각형 14">
            <a:extLst>
              <a:ext uri="{FF2B5EF4-FFF2-40B4-BE49-F238E27FC236}">
                <a16:creationId xmlns:a16="http://schemas.microsoft.com/office/drawing/2014/main" id="{B035C1E2-4EE3-AF1A-0DAA-F2BC192F4D9C}"/>
              </a:ext>
            </a:extLst>
          </p:cNvPr>
          <p:cNvSpPr/>
          <p:nvPr/>
        </p:nvSpPr>
        <p:spPr>
          <a:xfrm>
            <a:off x="811400" y="13183259"/>
            <a:ext cx="14086221" cy="14650377"/>
          </a:xfrm>
          <a:prstGeom prst="roundRect">
            <a:avLst>
              <a:gd name="adj" fmla="val 1912"/>
            </a:avLst>
          </a:prstGeom>
          <a:noFill/>
          <a:ln w="12700" cap="flat" cmpd="sng" algn="ctr">
            <a:solidFill>
              <a:schemeClr val="accent6"/>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cs typeface="+mn-cs"/>
            </a:endParaRPr>
          </a:p>
        </p:txBody>
      </p:sp>
      <p:sp>
        <p:nvSpPr>
          <p:cNvPr id="13" name="모서리가 둥근 직사각형 15">
            <a:extLst>
              <a:ext uri="{FF2B5EF4-FFF2-40B4-BE49-F238E27FC236}">
                <a16:creationId xmlns:a16="http://schemas.microsoft.com/office/drawing/2014/main" id="{A0E516C1-04D9-1B2A-3173-D3FABF38CCEF}"/>
              </a:ext>
            </a:extLst>
          </p:cNvPr>
          <p:cNvSpPr/>
          <p:nvPr/>
        </p:nvSpPr>
        <p:spPr>
          <a:xfrm>
            <a:off x="15546641" y="13185503"/>
            <a:ext cx="13950132" cy="14648133"/>
          </a:xfrm>
          <a:prstGeom prst="roundRect">
            <a:avLst>
              <a:gd name="adj" fmla="val 2009"/>
            </a:avLst>
          </a:prstGeom>
          <a:noFill/>
          <a:ln w="12700" cap="flat" cmpd="sng" algn="ctr">
            <a:solidFill>
              <a:schemeClr val="accent6"/>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cs typeface="+mn-cs"/>
            </a:endParaRPr>
          </a:p>
        </p:txBody>
      </p:sp>
      <p:sp>
        <p:nvSpPr>
          <p:cNvPr id="14" name="모서리가 둥근 직사각형 16">
            <a:extLst>
              <a:ext uri="{FF2B5EF4-FFF2-40B4-BE49-F238E27FC236}">
                <a16:creationId xmlns:a16="http://schemas.microsoft.com/office/drawing/2014/main" id="{6F0D05B1-21EC-4164-7E68-23238E0C1830}"/>
              </a:ext>
            </a:extLst>
          </p:cNvPr>
          <p:cNvSpPr/>
          <p:nvPr/>
        </p:nvSpPr>
        <p:spPr>
          <a:xfrm>
            <a:off x="1267547" y="12829565"/>
            <a:ext cx="3115368" cy="762000"/>
          </a:xfrm>
          <a:prstGeom prst="roundRect">
            <a:avLst/>
          </a:prstGeom>
          <a:solidFill>
            <a:srgbClr val="AED369"/>
          </a:solidFill>
          <a:ln w="12700" cap="flat" cmpd="sng" algn="ctr">
            <a:solidFill>
              <a:schemeClr val="accent6"/>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ko-KR" sz="3600" b="1" i="0" u="none" strike="noStrike" kern="0" cap="none" spc="0" normalizeH="0" baseline="0" noProof="0" dirty="0">
                <a:ln>
                  <a:noFill/>
                </a:ln>
                <a:solidFill>
                  <a:prstClr val="white"/>
                </a:solidFill>
                <a:effectLst/>
                <a:uLnTx/>
                <a:uFillTx/>
                <a:cs typeface="+mn-cs"/>
              </a:rPr>
              <a:t>Introduction</a:t>
            </a:r>
            <a:endParaRPr kumimoji="0" lang="ko-KR" altLang="en-US" sz="3600" b="1" i="0" u="none" strike="noStrike" kern="0" cap="none" spc="0" normalizeH="0" baseline="0" noProof="0" dirty="0">
              <a:ln>
                <a:noFill/>
              </a:ln>
              <a:solidFill>
                <a:prstClr val="white"/>
              </a:solidFill>
              <a:effectLst/>
              <a:uLnTx/>
              <a:uFillTx/>
              <a:cs typeface="+mn-cs"/>
            </a:endParaRPr>
          </a:p>
        </p:txBody>
      </p:sp>
      <p:sp>
        <p:nvSpPr>
          <p:cNvPr id="16" name="모서리가 둥근 직사각형 27">
            <a:extLst>
              <a:ext uri="{FF2B5EF4-FFF2-40B4-BE49-F238E27FC236}">
                <a16:creationId xmlns:a16="http://schemas.microsoft.com/office/drawing/2014/main" id="{3A57797B-FB9C-9B20-436D-A87BFCBC9FD1}"/>
              </a:ext>
            </a:extLst>
          </p:cNvPr>
          <p:cNvSpPr/>
          <p:nvPr/>
        </p:nvSpPr>
        <p:spPr>
          <a:xfrm>
            <a:off x="15858418" y="12807487"/>
            <a:ext cx="3404104" cy="762000"/>
          </a:xfrm>
          <a:prstGeom prst="roundRect">
            <a:avLst/>
          </a:prstGeom>
          <a:solidFill>
            <a:srgbClr val="AED369"/>
          </a:solidFill>
          <a:ln w="12700" cap="flat" cmpd="sng" algn="ctr">
            <a:solidFill>
              <a:schemeClr val="accent6"/>
            </a:solidFill>
            <a:prstDash val="solid"/>
            <a:miter lim="800000"/>
          </a:ln>
          <a:effectLst/>
        </p:spPr>
        <p:txBody>
          <a:bodyPr rtlCol="0" anchor="ctr"/>
          <a:lstStyle/>
          <a:p>
            <a:pPr lvl="0" algn="ctr" defTabSz="457200" latinLnBrk="0">
              <a:defRPr/>
            </a:pPr>
            <a:r>
              <a:rPr lang="en-US" altLang="ko-KR" sz="3600" b="1" kern="0" dirty="0">
                <a:solidFill>
                  <a:prstClr val="white"/>
                </a:solidFill>
              </a:rPr>
              <a:t>Experiments</a:t>
            </a:r>
            <a:endParaRPr lang="ko-KR" altLang="en-US" sz="3600" b="1" kern="0" dirty="0">
              <a:solidFill>
                <a:prstClr val="white"/>
              </a:solidFill>
            </a:endParaRPr>
          </a:p>
        </p:txBody>
      </p:sp>
      <p:sp>
        <p:nvSpPr>
          <p:cNvPr id="20" name="모서리가 둥근 직사각형 41">
            <a:extLst>
              <a:ext uri="{FF2B5EF4-FFF2-40B4-BE49-F238E27FC236}">
                <a16:creationId xmlns:a16="http://schemas.microsoft.com/office/drawing/2014/main" id="{3785ADA6-1341-7D1E-9DA5-B0060ACBD9F6}"/>
              </a:ext>
            </a:extLst>
          </p:cNvPr>
          <p:cNvSpPr/>
          <p:nvPr/>
        </p:nvSpPr>
        <p:spPr>
          <a:xfrm>
            <a:off x="811400" y="35734071"/>
            <a:ext cx="28685373" cy="2454311"/>
          </a:xfrm>
          <a:prstGeom prst="roundRect">
            <a:avLst>
              <a:gd name="adj" fmla="val 5001"/>
            </a:avLst>
          </a:prstGeom>
          <a:noFill/>
          <a:ln w="12700" cap="flat" cmpd="sng" algn="ctr">
            <a:solidFill>
              <a:schemeClr val="accent6"/>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cs typeface="+mn-cs"/>
            </a:endParaRPr>
          </a:p>
        </p:txBody>
      </p:sp>
      <p:sp>
        <p:nvSpPr>
          <p:cNvPr id="21" name="모서리가 둥근 직사각형 42">
            <a:extLst>
              <a:ext uri="{FF2B5EF4-FFF2-40B4-BE49-F238E27FC236}">
                <a16:creationId xmlns:a16="http://schemas.microsoft.com/office/drawing/2014/main" id="{FEA65B2E-B292-E5B5-2E79-CEBF2DA6D24D}"/>
              </a:ext>
            </a:extLst>
          </p:cNvPr>
          <p:cNvSpPr/>
          <p:nvPr/>
        </p:nvSpPr>
        <p:spPr>
          <a:xfrm>
            <a:off x="1104249" y="35377044"/>
            <a:ext cx="3115368" cy="762000"/>
          </a:xfrm>
          <a:prstGeom prst="roundRect">
            <a:avLst/>
          </a:prstGeom>
          <a:solidFill>
            <a:srgbClr val="AED369"/>
          </a:solidFill>
          <a:ln w="12700" cap="flat" cmpd="sng" algn="ctr">
            <a:solidFill>
              <a:schemeClr val="accent6"/>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ko-KR" sz="3600" b="1" i="0" u="none" strike="noStrike" kern="0" cap="none" spc="0" normalizeH="0" baseline="0" noProof="0" dirty="0">
                <a:ln>
                  <a:noFill/>
                </a:ln>
                <a:solidFill>
                  <a:prstClr val="white"/>
                </a:solidFill>
                <a:effectLst/>
                <a:uLnTx/>
                <a:uFillTx/>
                <a:cs typeface="+mn-cs"/>
              </a:rPr>
              <a:t>Conclusions</a:t>
            </a:r>
            <a:endParaRPr kumimoji="0" lang="ko-KR" altLang="en-US" sz="3600" b="1" i="0" u="none" strike="noStrike" kern="0" cap="none" spc="0" normalizeH="0" baseline="0" noProof="0" dirty="0">
              <a:ln>
                <a:noFill/>
              </a:ln>
              <a:solidFill>
                <a:prstClr val="white"/>
              </a:solidFill>
              <a:effectLst/>
              <a:uLnTx/>
              <a:uFillTx/>
              <a:cs typeface="+mn-cs"/>
            </a:endParaRPr>
          </a:p>
        </p:txBody>
      </p:sp>
      <p:sp>
        <p:nvSpPr>
          <p:cNvPr id="22" name="모서리가 둥근 직사각형 45">
            <a:extLst>
              <a:ext uri="{FF2B5EF4-FFF2-40B4-BE49-F238E27FC236}">
                <a16:creationId xmlns:a16="http://schemas.microsoft.com/office/drawing/2014/main" id="{EE39509C-729D-7864-6488-A2AB756CFB5F}"/>
              </a:ext>
            </a:extLst>
          </p:cNvPr>
          <p:cNvSpPr/>
          <p:nvPr/>
        </p:nvSpPr>
        <p:spPr>
          <a:xfrm>
            <a:off x="811695" y="38899438"/>
            <a:ext cx="28685078" cy="1684203"/>
          </a:xfrm>
          <a:prstGeom prst="roundRect">
            <a:avLst>
              <a:gd name="adj" fmla="val 5001"/>
            </a:avLst>
          </a:prstGeom>
          <a:noFill/>
          <a:ln w="12700" cap="flat" cmpd="sng" algn="ctr">
            <a:solidFill>
              <a:schemeClr val="accent6"/>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cs typeface="+mn-cs"/>
            </a:endParaRPr>
          </a:p>
        </p:txBody>
      </p:sp>
      <p:sp>
        <p:nvSpPr>
          <p:cNvPr id="23" name="TextBox 22">
            <a:extLst>
              <a:ext uri="{FF2B5EF4-FFF2-40B4-BE49-F238E27FC236}">
                <a16:creationId xmlns:a16="http://schemas.microsoft.com/office/drawing/2014/main" id="{F6DC73B6-72E3-6B55-3B52-FF28ED235E86}"/>
              </a:ext>
            </a:extLst>
          </p:cNvPr>
          <p:cNvSpPr txBox="1"/>
          <p:nvPr/>
        </p:nvSpPr>
        <p:spPr>
          <a:xfrm>
            <a:off x="1189627" y="36112629"/>
            <a:ext cx="28100669" cy="1815882"/>
          </a:xfrm>
          <a:prstGeom prst="rect">
            <a:avLst/>
          </a:prstGeom>
          <a:noFill/>
        </p:spPr>
        <p:txBody>
          <a:bodyPr wrap="square" rtlCol="0">
            <a:spAutoFit/>
          </a:bodyPr>
          <a:lstStyle/>
          <a:p>
            <a:pPr lvl="0" defTabSz="457200" latinLnBrk="0">
              <a:defRPr/>
            </a:pPr>
            <a:r>
              <a:rPr lang="en-US" altLang="ko-KR" sz="2800" dirty="0"/>
              <a:t>This work presents an EOPLL-based FMCW LiDAR system that compensates for the inherent nonlinearity of laser frequency modulation by modeling the optical path as an equivalent VCO within a Type-II PLL framework. The proposed approach achieves a highly linear frequency sweep and effectively suppresses distortion near the tuning around points (TAPs). Measurement results confirm a strong linear relationship between beat frequency and target distance, demonstrating stable and accurate ranging performance. In addition, the system shows robust operation across PVT variations, while the AFE is optimized for SNR and ADC compatibility. Overall, the proposed architecture enables reliable and high-resolution LiDAR sensing.</a:t>
            </a:r>
            <a:endParaRPr kumimoji="0" lang="ko-KR" altLang="en-US" sz="2800" b="0" i="0" u="none" strike="noStrike" kern="0" cap="none" spc="0" normalizeH="0" baseline="0" noProof="0" dirty="0">
              <a:ln>
                <a:noFill/>
              </a:ln>
              <a:solidFill>
                <a:prstClr val="black"/>
              </a:solidFill>
              <a:effectLst/>
              <a:uLnTx/>
              <a:uFillTx/>
            </a:endParaRPr>
          </a:p>
        </p:txBody>
      </p:sp>
      <p:sp>
        <p:nvSpPr>
          <p:cNvPr id="26" name="TextBox 25">
            <a:extLst>
              <a:ext uri="{FF2B5EF4-FFF2-40B4-BE49-F238E27FC236}">
                <a16:creationId xmlns:a16="http://schemas.microsoft.com/office/drawing/2014/main" id="{BFCCD216-67F6-23E9-97E2-6637CF1D2801}"/>
              </a:ext>
            </a:extLst>
          </p:cNvPr>
          <p:cNvSpPr txBox="1"/>
          <p:nvPr/>
        </p:nvSpPr>
        <p:spPr>
          <a:xfrm>
            <a:off x="1437985" y="19148473"/>
            <a:ext cx="12881434" cy="4708981"/>
          </a:xfrm>
          <a:prstGeom prst="rect">
            <a:avLst/>
          </a:prstGeom>
          <a:noFill/>
        </p:spPr>
        <p:txBody>
          <a:bodyPr wrap="square" rtlCol="0">
            <a:spAutoFit/>
          </a:bodyPr>
          <a:lstStyle/>
          <a:p>
            <a:pPr marL="457200" marR="0" lvl="0" indent="-457200" defTabSz="4572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altLang="ko-KR" sz="3000" b="1" i="0" u="none" strike="noStrike" kern="0" cap="none" spc="0" normalizeH="0" baseline="0" noProof="0" dirty="0">
                <a:ln>
                  <a:noFill/>
                </a:ln>
                <a:solidFill>
                  <a:prstClr val="black"/>
                </a:solidFill>
                <a:effectLst/>
                <a:uLnTx/>
                <a:uFillTx/>
              </a:rPr>
              <a:t>Advantage</a:t>
            </a:r>
          </a:p>
          <a:p>
            <a:pPr marR="0" lvl="0" defTabSz="457200" eaLnBrk="1" fontAlgn="auto" latinLnBrk="0" hangingPunct="1">
              <a:lnSpc>
                <a:spcPct val="100000"/>
              </a:lnSpc>
              <a:spcBef>
                <a:spcPts val="0"/>
              </a:spcBef>
              <a:spcAft>
                <a:spcPts val="0"/>
              </a:spcAft>
              <a:buClrTx/>
              <a:buSzTx/>
              <a:tabLst/>
              <a:defRPr/>
            </a:pPr>
            <a:r>
              <a:rPr kumimoji="0" lang="en-US" altLang="ko-KR" sz="3000" b="0" i="0" u="none" strike="noStrike" kern="0" cap="none" spc="0" normalizeH="0" baseline="0" noProof="0" dirty="0">
                <a:ln>
                  <a:noFill/>
                </a:ln>
                <a:solidFill>
                  <a:prstClr val="black"/>
                </a:solidFill>
                <a:effectLst/>
                <a:uLnTx/>
                <a:uFillTx/>
              </a:rPr>
              <a:t>(1) Distance is obtained from frequency difference (Tx vs. reflected signal)</a:t>
            </a:r>
          </a:p>
          <a:p>
            <a:pPr marR="0" lvl="0" defTabSz="457200" eaLnBrk="1" fontAlgn="auto" latinLnBrk="0" hangingPunct="1">
              <a:lnSpc>
                <a:spcPct val="100000"/>
              </a:lnSpc>
              <a:spcBef>
                <a:spcPts val="0"/>
              </a:spcBef>
              <a:spcAft>
                <a:spcPts val="0"/>
              </a:spcAft>
              <a:buClrTx/>
              <a:buSzTx/>
              <a:tabLst/>
              <a:defRPr/>
            </a:pPr>
            <a:r>
              <a:rPr kumimoji="0" lang="en-US" altLang="ko-KR" sz="3000" b="0" i="0" u="none" strike="noStrike" kern="0" cap="none" spc="0" normalizeH="0" baseline="0" noProof="0" dirty="0">
                <a:ln>
                  <a:noFill/>
                </a:ln>
                <a:solidFill>
                  <a:prstClr val="black"/>
                </a:solidFill>
                <a:effectLst/>
                <a:uLnTx/>
                <a:uFillTx/>
              </a:rPr>
              <a:t>(2) Coherent detection → high SNR / high resolution at low clock frequency</a:t>
            </a:r>
          </a:p>
          <a:p>
            <a:pPr marL="457200" marR="0" lvl="0" indent="-457200" defTabSz="45720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US" altLang="ko-KR" sz="3000" kern="0" dirty="0">
              <a:solidFill>
                <a:prstClr val="black"/>
              </a:solidFill>
            </a:endParaRPr>
          </a:p>
          <a:p>
            <a:pPr marL="457200" marR="0" lvl="0" indent="-457200" defTabSz="4572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altLang="ko-KR" sz="3000" b="1" i="0" u="none" strike="noStrike" kern="0" cap="none" spc="0" normalizeH="0" baseline="0" noProof="0" dirty="0">
                <a:ln>
                  <a:noFill/>
                </a:ln>
                <a:solidFill>
                  <a:prstClr val="black"/>
                </a:solidFill>
                <a:effectLst/>
                <a:uLnTx/>
                <a:uFillTx/>
              </a:rPr>
              <a:t>Problem</a:t>
            </a:r>
          </a:p>
          <a:p>
            <a:pPr marR="0" lvl="0" defTabSz="457200" eaLnBrk="1" fontAlgn="auto" latinLnBrk="0" hangingPunct="1">
              <a:lnSpc>
                <a:spcPct val="100000"/>
              </a:lnSpc>
              <a:spcBef>
                <a:spcPts val="0"/>
              </a:spcBef>
              <a:spcAft>
                <a:spcPts val="0"/>
              </a:spcAft>
              <a:buClrTx/>
              <a:buSzTx/>
              <a:tabLst/>
              <a:defRPr/>
            </a:pPr>
            <a:r>
              <a:rPr kumimoji="0" lang="en-US" altLang="ko-KR" sz="3000" b="0" i="0" u="none" strike="noStrike" kern="0" cap="none" spc="0" normalizeH="0" baseline="0" noProof="0" dirty="0">
                <a:ln>
                  <a:noFill/>
                </a:ln>
                <a:solidFill>
                  <a:prstClr val="black"/>
                </a:solidFill>
                <a:effectLst/>
                <a:uLnTx/>
                <a:uFillTx/>
              </a:rPr>
              <a:t>(1) Laser diode shows nonlinear frequency–current slope</a:t>
            </a:r>
          </a:p>
          <a:p>
            <a:pPr marR="0" lvl="0" defTabSz="457200" eaLnBrk="1" fontAlgn="auto" latinLnBrk="0" hangingPunct="1">
              <a:lnSpc>
                <a:spcPct val="100000"/>
              </a:lnSpc>
              <a:spcBef>
                <a:spcPts val="0"/>
              </a:spcBef>
              <a:spcAft>
                <a:spcPts val="0"/>
              </a:spcAft>
              <a:buClrTx/>
              <a:buSzTx/>
              <a:tabLst/>
              <a:defRPr/>
            </a:pPr>
            <a:r>
              <a:rPr kumimoji="0" lang="en-US" altLang="ko-KR" sz="3000" b="0" i="0" u="none" strike="noStrike" kern="0" cap="none" spc="0" normalizeH="0" baseline="0" noProof="0" dirty="0">
                <a:ln>
                  <a:noFill/>
                </a:ln>
                <a:solidFill>
                  <a:prstClr val="black"/>
                </a:solidFill>
                <a:effectLst/>
                <a:uLnTx/>
                <a:uFillTx/>
              </a:rPr>
              <a:t>	→ Tone broadening / frequency shifting</a:t>
            </a:r>
          </a:p>
          <a:p>
            <a:pPr marR="0" lvl="0" defTabSz="457200" eaLnBrk="1" fontAlgn="auto" latinLnBrk="0" hangingPunct="1">
              <a:lnSpc>
                <a:spcPct val="100000"/>
              </a:lnSpc>
              <a:spcBef>
                <a:spcPts val="0"/>
              </a:spcBef>
              <a:spcAft>
                <a:spcPts val="0"/>
              </a:spcAft>
              <a:buClrTx/>
              <a:buSzTx/>
              <a:tabLst/>
              <a:defRPr/>
            </a:pPr>
            <a:r>
              <a:rPr kumimoji="0" lang="en-US" altLang="ko-KR" sz="3000" b="0" i="0" u="none" strike="noStrike" kern="0" cap="none" spc="0" normalizeH="0" baseline="0" noProof="0" dirty="0">
                <a:ln>
                  <a:noFill/>
                </a:ln>
                <a:solidFill>
                  <a:prstClr val="black"/>
                </a:solidFill>
                <a:effectLst/>
                <a:uLnTx/>
                <a:uFillTx/>
              </a:rPr>
              <a:t>	→ Degraded resolution &amp; distance accuracy</a:t>
            </a:r>
          </a:p>
          <a:p>
            <a:pPr marR="0" lvl="0" defTabSz="457200" eaLnBrk="1" fontAlgn="auto" latinLnBrk="0" hangingPunct="1">
              <a:lnSpc>
                <a:spcPct val="100000"/>
              </a:lnSpc>
              <a:spcBef>
                <a:spcPts val="0"/>
              </a:spcBef>
              <a:spcAft>
                <a:spcPts val="0"/>
              </a:spcAft>
              <a:buClrTx/>
              <a:buSzTx/>
              <a:tabLst/>
              <a:defRPr/>
            </a:pPr>
            <a:r>
              <a:rPr kumimoji="0" lang="en-US" altLang="ko-KR" sz="3000" b="0" i="0" u="none" strike="noStrike" kern="0" cap="none" spc="0" normalizeH="0" baseline="0" noProof="0" dirty="0">
                <a:ln>
                  <a:noFill/>
                </a:ln>
                <a:solidFill>
                  <a:prstClr val="black"/>
                </a:solidFill>
                <a:effectLst/>
                <a:uLnTx/>
                <a:uFillTx/>
              </a:rPr>
              <a:t>(2) Phase jump occurs near TAP</a:t>
            </a:r>
          </a:p>
          <a:p>
            <a:pPr marL="457200" marR="0" lvl="0" indent="-457200" defTabSz="45720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altLang="ko-KR" sz="3000" b="0" i="0" u="none" strike="noStrike" kern="0" cap="none" spc="0" normalizeH="0" baseline="0" noProof="0" dirty="0">
              <a:ln>
                <a:noFill/>
              </a:ln>
              <a:solidFill>
                <a:prstClr val="black"/>
              </a:solidFill>
              <a:effectLst/>
              <a:uLnTx/>
              <a:uFillTx/>
            </a:endParaRPr>
          </a:p>
        </p:txBody>
      </p:sp>
      <p:sp>
        <p:nvSpPr>
          <p:cNvPr id="29" name="모서리가 둥근 직사각형 69">
            <a:extLst>
              <a:ext uri="{FF2B5EF4-FFF2-40B4-BE49-F238E27FC236}">
                <a16:creationId xmlns:a16="http://schemas.microsoft.com/office/drawing/2014/main" id="{3DD108FF-5928-4D76-B815-9AD2C449EA36}"/>
              </a:ext>
            </a:extLst>
          </p:cNvPr>
          <p:cNvSpPr/>
          <p:nvPr/>
        </p:nvSpPr>
        <p:spPr>
          <a:xfrm>
            <a:off x="1110381" y="38461290"/>
            <a:ext cx="4303208" cy="762000"/>
          </a:xfrm>
          <a:prstGeom prst="roundRect">
            <a:avLst/>
          </a:prstGeom>
          <a:solidFill>
            <a:srgbClr val="AED369"/>
          </a:solidFill>
          <a:ln w="12700" cap="flat" cmpd="sng" algn="ctr">
            <a:solidFill>
              <a:schemeClr val="accent6"/>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ko-KR" sz="3600" b="1" i="0" u="none" strike="noStrike" kern="0" cap="none" spc="0" normalizeH="0" baseline="0" noProof="0" dirty="0">
                <a:ln>
                  <a:noFill/>
                </a:ln>
                <a:solidFill>
                  <a:prstClr val="white"/>
                </a:solidFill>
                <a:effectLst/>
                <a:uLnTx/>
                <a:uFillTx/>
                <a:cs typeface="+mn-cs"/>
              </a:rPr>
              <a:t>Acknowledgment</a:t>
            </a:r>
            <a:endParaRPr kumimoji="0" lang="ko-KR" altLang="en-US" sz="3600" b="1" i="0" u="none" strike="noStrike" kern="0" cap="none" spc="0" normalizeH="0" baseline="0" noProof="0" dirty="0">
              <a:ln>
                <a:noFill/>
              </a:ln>
              <a:solidFill>
                <a:prstClr val="white"/>
              </a:solidFill>
              <a:effectLst/>
              <a:uLnTx/>
              <a:uFillTx/>
              <a:cs typeface="+mn-cs"/>
            </a:endParaRPr>
          </a:p>
        </p:txBody>
      </p:sp>
      <p:sp>
        <p:nvSpPr>
          <p:cNvPr id="30" name="TextBox 29">
            <a:extLst>
              <a:ext uri="{FF2B5EF4-FFF2-40B4-BE49-F238E27FC236}">
                <a16:creationId xmlns:a16="http://schemas.microsoft.com/office/drawing/2014/main" id="{F0E4064A-AE60-39A1-C920-490334BC0D9D}"/>
              </a:ext>
            </a:extLst>
          </p:cNvPr>
          <p:cNvSpPr txBox="1"/>
          <p:nvPr/>
        </p:nvSpPr>
        <p:spPr>
          <a:xfrm>
            <a:off x="1104249" y="39266212"/>
            <a:ext cx="28359269" cy="1200329"/>
          </a:xfrm>
          <a:prstGeom prst="rect">
            <a:avLst/>
          </a:prstGeom>
          <a:noFill/>
        </p:spPr>
        <p:txBody>
          <a:bodyPr wrap="square" rtlCol="0">
            <a:spAutoFit/>
          </a:bodyPr>
          <a:lstStyle/>
          <a:p>
            <a:pPr lvl="0" defTabSz="457200" latinLnBrk="0">
              <a:defRPr/>
            </a:pPr>
            <a:r>
              <a:rPr lang="en-US" altLang="ko-KR" sz="1800" kern="0" dirty="0">
                <a:solidFill>
                  <a:prstClr val="black"/>
                </a:solidFill>
              </a:rPr>
              <a:t>This work was supported by the MSIT under Grant RS-2025-02653611 (Intelligent Semiconductor Technology Development Program), the IITP (Institute of Information &amp; Communications Technology Planning &amp; Evaluation)-ITRC (Information Technology Research Center) grant funded by the Korea government (Ministry of Science and ICT) (IITP-2026-RS-2023-00260091), Korea Institute for Advancement of Technology (KIAT) grant funded by the Korea Government (MOTIE) (P0017011, HRD Program for Industrial Innovation), Brain Korea Four Project, Samsung Electronics Co., Ltd. (IO201221-08244-01), National R&amp;D Program through the National Research Foundation of Korea (NRF) funded by the Ministry of Science and ICT (RS-2021-NR057239), and K-Sensor Development Program of Korea Planning &amp; Evaluation Institute of Industrial Technology (KEIT) grant funded by the Korean Government (MOTIE; grant number: RS-2022-00154782)</a:t>
            </a:r>
            <a:endParaRPr kumimoji="0" lang="ko-KR" altLang="en-US" sz="1800" b="0" i="0" u="none" strike="noStrike" kern="0" cap="none" spc="0" normalizeH="0" baseline="0" noProof="0" dirty="0">
              <a:ln>
                <a:noFill/>
              </a:ln>
              <a:solidFill>
                <a:prstClr val="black"/>
              </a:solidFill>
              <a:effectLst/>
              <a:uLnTx/>
              <a:uFillTx/>
            </a:endParaRPr>
          </a:p>
        </p:txBody>
      </p:sp>
      <p:sp>
        <p:nvSpPr>
          <p:cNvPr id="59" name="TextBox 58">
            <a:extLst>
              <a:ext uri="{FF2B5EF4-FFF2-40B4-BE49-F238E27FC236}">
                <a16:creationId xmlns:a16="http://schemas.microsoft.com/office/drawing/2014/main" id="{F56784DB-D424-A282-F17A-59BBC79493CE}"/>
              </a:ext>
            </a:extLst>
          </p:cNvPr>
          <p:cNvSpPr txBox="1"/>
          <p:nvPr/>
        </p:nvSpPr>
        <p:spPr>
          <a:xfrm>
            <a:off x="5802982" y="18615037"/>
            <a:ext cx="3626768" cy="37901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a:ln>
                  <a:noFill/>
                </a:ln>
                <a:solidFill>
                  <a:prstClr val="black"/>
                </a:solidFill>
                <a:effectLst/>
                <a:uLnTx/>
                <a:uFillTx/>
              </a:rPr>
              <a:t>Fig 1. FMCW LiDAR Basic Diagram</a:t>
            </a:r>
            <a:endParaRPr kumimoji="0" lang="ko-KR" altLang="en-US" sz="1800" b="0" i="0" u="none" strike="noStrike" kern="0" cap="none" spc="0" normalizeH="0" baseline="0" noProof="0" dirty="0">
              <a:ln>
                <a:noFill/>
              </a:ln>
              <a:solidFill>
                <a:prstClr val="black"/>
              </a:solidFill>
              <a:effectLst/>
              <a:uLnTx/>
              <a:uFillTx/>
            </a:endParaRPr>
          </a:p>
        </p:txBody>
      </p:sp>
      <p:sp>
        <p:nvSpPr>
          <p:cNvPr id="116" name="TextBox 115">
            <a:extLst>
              <a:ext uri="{FF2B5EF4-FFF2-40B4-BE49-F238E27FC236}">
                <a16:creationId xmlns:a16="http://schemas.microsoft.com/office/drawing/2014/main" id="{30AFC47A-0AB2-6EAA-D93C-34B23A3EB596}"/>
              </a:ext>
            </a:extLst>
          </p:cNvPr>
          <p:cNvSpPr txBox="1"/>
          <p:nvPr/>
        </p:nvSpPr>
        <p:spPr>
          <a:xfrm>
            <a:off x="1406385" y="13860480"/>
            <a:ext cx="5493766" cy="630942"/>
          </a:xfrm>
          <a:prstGeom prst="rect">
            <a:avLst/>
          </a:prstGeom>
          <a:noFill/>
        </p:spPr>
        <p:txBody>
          <a:bodyPr wrap="square" rtlCol="0">
            <a:spAutoFit/>
          </a:bodyPr>
          <a:lstStyle/>
          <a:p>
            <a:pPr marL="457200" indent="-457200">
              <a:buFont typeface="Wingdings" panose="05000000000000000000" pitchFamily="2" charset="2"/>
              <a:buChar char="v"/>
            </a:pPr>
            <a:r>
              <a:rPr lang="en-US" altLang="ko-KR" sz="3500" b="1" dirty="0"/>
              <a:t>FMCW LiDAR System</a:t>
            </a:r>
            <a:endParaRPr lang="ko-KR" altLang="en-US" sz="3500" b="1" dirty="0"/>
          </a:p>
        </p:txBody>
      </p:sp>
      <p:sp>
        <p:nvSpPr>
          <p:cNvPr id="120" name="TextBox 119">
            <a:extLst>
              <a:ext uri="{FF2B5EF4-FFF2-40B4-BE49-F238E27FC236}">
                <a16:creationId xmlns:a16="http://schemas.microsoft.com/office/drawing/2014/main" id="{EE72B4E9-9905-E04C-8DCF-28876F4EED9B}"/>
              </a:ext>
            </a:extLst>
          </p:cNvPr>
          <p:cNvSpPr txBox="1"/>
          <p:nvPr/>
        </p:nvSpPr>
        <p:spPr>
          <a:xfrm>
            <a:off x="3261984" y="27158381"/>
            <a:ext cx="10603806" cy="369332"/>
          </a:xfrm>
          <a:prstGeom prst="rect">
            <a:avLst/>
          </a:prstGeom>
          <a:noFill/>
        </p:spPr>
        <p:txBody>
          <a:bodyPr wrap="square" rtlCol="0">
            <a:spAutoFit/>
          </a:bodyPr>
          <a:lstStyle/>
          <a:p>
            <a:pPr defTabSz="914400" fontAlgn="base">
              <a:spcBef>
                <a:spcPct val="0"/>
              </a:spcBef>
              <a:spcAft>
                <a:spcPct val="0"/>
              </a:spcAft>
            </a:pPr>
            <a:r>
              <a:rPr kumimoji="1" lang="en-US" altLang="ko-KR" sz="1800" dirty="0">
                <a:solidFill>
                  <a:srgbClr val="000000"/>
                </a:solidFill>
                <a:latin typeface="Times New Roman" panose="02020603050405020304" pitchFamily="18" charset="0"/>
                <a:ea typeface="굴림" charset="-127"/>
                <a:cs typeface="Times New Roman" panose="02020603050405020304" pitchFamily="18" charset="0"/>
              </a:rPr>
              <a:t>Fig 2 (1). DBR Laser Diode Characteristics(Measured) (2). Beating Signal measured by oscilloscope</a:t>
            </a:r>
          </a:p>
        </p:txBody>
      </p:sp>
      <p:grpSp>
        <p:nvGrpSpPr>
          <p:cNvPr id="181" name="그룹 180">
            <a:extLst>
              <a:ext uri="{FF2B5EF4-FFF2-40B4-BE49-F238E27FC236}">
                <a16:creationId xmlns:a16="http://schemas.microsoft.com/office/drawing/2014/main" id="{CC757B30-D1A9-607A-AE3B-1EED7A7DB4AA}"/>
              </a:ext>
            </a:extLst>
          </p:cNvPr>
          <p:cNvGrpSpPr/>
          <p:nvPr/>
        </p:nvGrpSpPr>
        <p:grpSpPr>
          <a:xfrm>
            <a:off x="16271246" y="20962716"/>
            <a:ext cx="12565980" cy="6616981"/>
            <a:chOff x="16410756" y="22598744"/>
            <a:chExt cx="12565980" cy="6616981"/>
          </a:xfrm>
        </p:grpSpPr>
        <p:sp>
          <p:nvSpPr>
            <p:cNvPr id="126" name="TextBox 125">
              <a:extLst>
                <a:ext uri="{FF2B5EF4-FFF2-40B4-BE49-F238E27FC236}">
                  <a16:creationId xmlns:a16="http://schemas.microsoft.com/office/drawing/2014/main" id="{4220AAA7-D508-FB54-4DA5-2DE200681793}"/>
                </a:ext>
              </a:extLst>
            </p:cNvPr>
            <p:cNvSpPr txBox="1"/>
            <p:nvPr/>
          </p:nvSpPr>
          <p:spPr>
            <a:xfrm>
              <a:off x="17701795" y="28846393"/>
              <a:ext cx="4473442" cy="369332"/>
            </a:xfrm>
            <a:prstGeom prst="rect">
              <a:avLst/>
            </a:prstGeom>
            <a:noFill/>
          </p:spPr>
          <p:txBody>
            <a:bodyPr wrap="square" rtlCol="0">
              <a:spAutoFit/>
            </a:bodyPr>
            <a:lstStyle/>
            <a:p>
              <a:pPr defTabSz="914400" fontAlgn="base">
                <a:spcBef>
                  <a:spcPct val="0"/>
                </a:spcBef>
                <a:spcAft>
                  <a:spcPct val="0"/>
                </a:spcAft>
              </a:pPr>
              <a:r>
                <a:rPr kumimoji="1" lang="en-US" altLang="ko-KR" sz="1800" dirty="0">
                  <a:solidFill>
                    <a:srgbClr val="000000"/>
                  </a:solidFill>
                  <a:latin typeface="Times New Roman" panose="02020603050405020304" pitchFamily="18" charset="0"/>
                  <a:ea typeface="굴림" charset="-127"/>
                  <a:cs typeface="Times New Roman" panose="02020603050405020304" pitchFamily="18" charset="0"/>
                </a:rPr>
                <a:t>Fig3. FMCW LiDAR System Diagram</a:t>
              </a:r>
              <a:endParaRPr kumimoji="1" lang="ko-KR" altLang="en-US" sz="1800" dirty="0">
                <a:solidFill>
                  <a:srgbClr val="000000"/>
                </a:solidFill>
                <a:latin typeface="Times New Roman" panose="02020603050405020304" pitchFamily="18" charset="0"/>
                <a:ea typeface="굴림" charset="-127"/>
                <a:cs typeface="Times New Roman" panose="02020603050405020304" pitchFamily="18" charset="0"/>
              </a:endParaRPr>
            </a:p>
          </p:txBody>
        </p:sp>
        <p:sp>
          <p:nvSpPr>
            <p:cNvPr id="128" name="TextBox 127">
              <a:extLst>
                <a:ext uri="{FF2B5EF4-FFF2-40B4-BE49-F238E27FC236}">
                  <a16:creationId xmlns:a16="http://schemas.microsoft.com/office/drawing/2014/main" id="{366246D7-D8E7-77B5-9B95-10EB368680DB}"/>
                </a:ext>
              </a:extLst>
            </p:cNvPr>
            <p:cNvSpPr txBox="1"/>
            <p:nvPr/>
          </p:nvSpPr>
          <p:spPr>
            <a:xfrm>
              <a:off x="16410756" y="22598744"/>
              <a:ext cx="5659494" cy="1323439"/>
            </a:xfrm>
            <a:prstGeom prst="rect">
              <a:avLst/>
            </a:prstGeom>
            <a:noFill/>
            <a:ln>
              <a:solidFill>
                <a:srgbClr val="000000"/>
              </a:solidFill>
              <a:prstDash val="dash"/>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ko-KR" sz="2000" b="1" i="0" u="none" strike="noStrike" kern="0" cap="none" spc="0" normalizeH="0" baseline="0" noProof="0" dirty="0">
                  <a:ln>
                    <a:noFill/>
                  </a:ln>
                  <a:solidFill>
                    <a:srgbClr val="000000"/>
                  </a:solidFill>
                  <a:effectLst/>
                  <a:uLnTx/>
                  <a:uFillTx/>
                  <a:latin typeface="Times New Roman" panose="02020603050405020304" pitchFamily="18" charset="0"/>
                  <a:ea typeface="굴림" charset="-127"/>
                  <a:cs typeface="Times New Roman" panose="02020603050405020304" pitchFamily="18" charset="0"/>
                </a:rPr>
                <a:t>Triangular Wave Oscillator</a:t>
              </a:r>
            </a:p>
            <a:p>
              <a:pPr marL="628358" marR="0" lvl="1"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ko-KR" sz="2000" b="0" i="0" u="none" strike="noStrike" kern="0" cap="none" spc="0" normalizeH="0" baseline="0" noProof="0" dirty="0">
                  <a:ln>
                    <a:noFill/>
                  </a:ln>
                  <a:solidFill>
                    <a:srgbClr val="000000"/>
                  </a:solidFill>
                  <a:effectLst/>
                  <a:uLnTx/>
                  <a:uFillTx/>
                  <a:latin typeface="Times New Roman" panose="02020603050405020304" pitchFamily="18" charset="0"/>
                  <a:ea typeface="굴림" charset="-127"/>
                  <a:cs typeface="Times New Roman" panose="02020603050405020304" pitchFamily="18" charset="0"/>
                </a:rPr>
                <a:t>Implemented with Schmitt Trigger</a:t>
              </a:r>
            </a:p>
            <a:p>
              <a:pPr marL="628358" marR="0" lvl="1"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ko-KR" sz="2000" b="0" i="0" u="none" strike="noStrike" kern="0" cap="none" spc="0" normalizeH="0" baseline="0" noProof="0" dirty="0">
                  <a:ln>
                    <a:noFill/>
                  </a:ln>
                  <a:solidFill>
                    <a:srgbClr val="000000"/>
                  </a:solidFill>
                  <a:effectLst/>
                  <a:uLnTx/>
                  <a:uFillTx/>
                  <a:latin typeface="Times New Roman" panose="02020603050405020304" pitchFamily="18" charset="0"/>
                  <a:ea typeface="굴림" charset="-127"/>
                  <a:cs typeface="Times New Roman" panose="02020603050405020304" pitchFamily="18" charset="0"/>
                </a:rPr>
                <a:t>Slope reversal at 300mV / 700mV</a:t>
              </a:r>
            </a:p>
            <a:p>
              <a:pPr marL="628358" marR="0" lvl="1"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ko-KR" sz="2000" b="0" i="0" u="none" strike="noStrike" kern="0" cap="none" spc="0" normalizeH="0" baseline="0" noProof="0" dirty="0">
                  <a:ln>
                    <a:noFill/>
                  </a:ln>
                  <a:solidFill>
                    <a:srgbClr val="000000"/>
                  </a:solidFill>
                  <a:effectLst/>
                  <a:uLnTx/>
                  <a:uFillTx/>
                  <a:latin typeface="Times New Roman" panose="02020603050405020304" pitchFamily="18" charset="0"/>
                  <a:ea typeface="굴림" charset="-127"/>
                  <a:cs typeface="Times New Roman" panose="02020603050405020304" pitchFamily="18" charset="0"/>
                </a:rPr>
                <a:t>Output frequency: 10 kHz (off-chip capacitor)</a:t>
              </a:r>
            </a:p>
          </p:txBody>
        </p:sp>
        <p:sp>
          <p:nvSpPr>
            <p:cNvPr id="133" name="TextBox 132">
              <a:extLst>
                <a:ext uri="{FF2B5EF4-FFF2-40B4-BE49-F238E27FC236}">
                  <a16:creationId xmlns:a16="http://schemas.microsoft.com/office/drawing/2014/main" id="{9A49DC05-61DB-64AE-9F36-DE50380C6740}"/>
                </a:ext>
              </a:extLst>
            </p:cNvPr>
            <p:cNvSpPr txBox="1"/>
            <p:nvPr/>
          </p:nvSpPr>
          <p:spPr>
            <a:xfrm>
              <a:off x="23379267" y="22601208"/>
              <a:ext cx="5597469" cy="1323439"/>
            </a:xfrm>
            <a:prstGeom prst="rect">
              <a:avLst/>
            </a:prstGeom>
            <a:noFill/>
            <a:ln>
              <a:solidFill>
                <a:srgbClr val="000000"/>
              </a:solidFill>
              <a:prstDash val="dash"/>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ko-KR" sz="2000" b="1" i="0" u="none" strike="noStrike" kern="0" cap="none" spc="0" normalizeH="0" baseline="0" noProof="0" dirty="0">
                  <a:ln>
                    <a:noFill/>
                  </a:ln>
                  <a:solidFill>
                    <a:srgbClr val="000000"/>
                  </a:solidFill>
                  <a:effectLst/>
                  <a:uLnTx/>
                  <a:uFillTx/>
                  <a:latin typeface="Times New Roman" panose="02020603050405020304" pitchFamily="18" charset="0"/>
                  <a:ea typeface="굴림" charset="-127"/>
                  <a:cs typeface="Times New Roman" panose="02020603050405020304" pitchFamily="18" charset="0"/>
                </a:rPr>
                <a:t>Main Blocks</a:t>
              </a:r>
            </a:p>
            <a:p>
              <a:pPr marL="628358" marR="0" lvl="1"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ko-KR" sz="2000" b="0" i="0" u="none" strike="noStrike" kern="0" cap="none" spc="0" normalizeH="0" baseline="0" noProof="0" dirty="0">
                  <a:ln>
                    <a:noFill/>
                  </a:ln>
                  <a:solidFill>
                    <a:srgbClr val="000000"/>
                  </a:solidFill>
                  <a:effectLst/>
                  <a:uLnTx/>
                  <a:uFillTx/>
                  <a:latin typeface="Times New Roman" panose="02020603050405020304" pitchFamily="18" charset="0"/>
                  <a:ea typeface="굴림" charset="-127"/>
                  <a:cs typeface="Times New Roman" panose="02020603050405020304" pitchFamily="18" charset="0"/>
                </a:rPr>
                <a:t>PFD / Charge Pump / Loop Filter</a:t>
              </a:r>
            </a:p>
            <a:p>
              <a:pPr marL="628358" marR="0" lvl="1"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ko-KR" sz="2000" b="0" i="0" u="none" strike="noStrike" kern="0" cap="none" spc="0" normalizeH="0" baseline="0" noProof="0" dirty="0">
                  <a:ln>
                    <a:noFill/>
                  </a:ln>
                  <a:solidFill>
                    <a:srgbClr val="000000"/>
                  </a:solidFill>
                  <a:effectLst/>
                  <a:uLnTx/>
                  <a:uFillTx/>
                  <a:latin typeface="Times New Roman" panose="02020603050405020304" pitchFamily="18" charset="0"/>
                  <a:ea typeface="굴림" charset="-127"/>
                  <a:cs typeface="Times New Roman" panose="02020603050405020304" pitchFamily="18" charset="0"/>
                </a:rPr>
                <a:t>Triangular Wave Oscillator</a:t>
              </a:r>
            </a:p>
            <a:p>
              <a:pPr marL="628358" marR="0" lvl="1"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ko-KR" sz="2000" b="0" i="0" u="none" strike="noStrike" kern="0" cap="none" spc="0" normalizeH="0" baseline="0" noProof="0" dirty="0">
                  <a:ln>
                    <a:noFill/>
                  </a:ln>
                  <a:solidFill>
                    <a:srgbClr val="000000"/>
                  </a:solidFill>
                  <a:effectLst/>
                  <a:uLnTx/>
                  <a:uFillTx/>
                  <a:latin typeface="Times New Roman" panose="02020603050405020304" pitchFamily="18" charset="0"/>
                  <a:ea typeface="굴림" charset="-127"/>
                  <a:cs typeface="Times New Roman" panose="02020603050405020304" pitchFamily="18" charset="0"/>
                </a:rPr>
                <a:t>Voltage-to-Current Converter (Laser driver)</a:t>
              </a:r>
            </a:p>
          </p:txBody>
        </p:sp>
        <p:sp>
          <p:nvSpPr>
            <p:cNvPr id="134" name="TextBox 133">
              <a:extLst>
                <a:ext uri="{FF2B5EF4-FFF2-40B4-BE49-F238E27FC236}">
                  <a16:creationId xmlns:a16="http://schemas.microsoft.com/office/drawing/2014/main" id="{3871F367-D899-BDC6-5073-979A99E9B877}"/>
                </a:ext>
              </a:extLst>
            </p:cNvPr>
            <p:cNvSpPr txBox="1"/>
            <p:nvPr/>
          </p:nvSpPr>
          <p:spPr>
            <a:xfrm>
              <a:off x="23319253" y="24724300"/>
              <a:ext cx="5657481" cy="1631216"/>
            </a:xfrm>
            <a:prstGeom prst="rect">
              <a:avLst/>
            </a:prstGeom>
            <a:noFill/>
            <a:ln>
              <a:solidFill>
                <a:srgbClr val="000000"/>
              </a:solidFill>
              <a:prstDash val="dash"/>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ko-KR" sz="2000" b="1" i="0" u="none" strike="noStrike" kern="0" cap="none" spc="0" normalizeH="0" baseline="0" noProof="0" dirty="0">
                  <a:ln>
                    <a:noFill/>
                  </a:ln>
                  <a:solidFill>
                    <a:srgbClr val="000000"/>
                  </a:solidFill>
                  <a:effectLst/>
                  <a:uLnTx/>
                  <a:uFillTx/>
                  <a:latin typeface="Times New Roman" panose="02020603050405020304" pitchFamily="18" charset="0"/>
                  <a:ea typeface="굴림" charset="-127"/>
                  <a:cs typeface="Times New Roman" panose="02020603050405020304" pitchFamily="18" charset="0"/>
                </a:rPr>
                <a:t>Charge Pump</a:t>
              </a:r>
            </a:p>
            <a:p>
              <a:pPr marL="628358" marR="0" lvl="1"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ko-KR" sz="2000" b="0" i="0" u="none" strike="noStrike" kern="0" cap="none" spc="0" normalizeH="0" baseline="0" noProof="0" dirty="0">
                  <a:ln>
                    <a:noFill/>
                  </a:ln>
                  <a:solidFill>
                    <a:srgbClr val="000000"/>
                  </a:solidFill>
                  <a:effectLst/>
                  <a:uLnTx/>
                  <a:uFillTx/>
                  <a:latin typeface="Times New Roman" panose="02020603050405020304" pitchFamily="18" charset="0"/>
                  <a:ea typeface="굴림" charset="-127"/>
                  <a:cs typeface="Times New Roman" panose="02020603050405020304" pitchFamily="18" charset="0"/>
                </a:rPr>
                <a:t>0.5% current mismatch @ 800mV compliance</a:t>
              </a:r>
            </a:p>
            <a:p>
              <a:pPr marL="628358" marR="0" lvl="1"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ko-KR" sz="2000" b="0" i="0" u="none" strike="noStrike" kern="0" cap="none" spc="0" normalizeH="0" baseline="0" noProof="0" dirty="0">
                  <a:ln>
                    <a:noFill/>
                  </a:ln>
                  <a:solidFill>
                    <a:srgbClr val="000000"/>
                  </a:solidFill>
                  <a:effectLst/>
                  <a:uLnTx/>
                  <a:uFillTx/>
                  <a:latin typeface="Times New Roman" panose="02020603050405020304" pitchFamily="18" charset="0"/>
                  <a:ea typeface="굴림" charset="-127"/>
                  <a:cs typeface="Times New Roman" panose="02020603050405020304" pitchFamily="18" charset="0"/>
                </a:rPr>
                <a:t>Rail-to-rail amplifier</a:t>
              </a:r>
            </a:p>
            <a:p>
              <a:pPr marL="628358" marR="0" lvl="1"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ko-KR" sz="2000" b="0" i="0" u="none" strike="noStrike" kern="0" cap="none" spc="0" normalizeH="0" baseline="0" noProof="0" dirty="0">
                  <a:ln>
                    <a:noFill/>
                  </a:ln>
                  <a:solidFill>
                    <a:srgbClr val="000000"/>
                  </a:solidFill>
                  <a:effectLst/>
                  <a:uLnTx/>
                  <a:uFillTx/>
                  <a:latin typeface="Times New Roman" panose="02020603050405020304" pitchFamily="18" charset="0"/>
                  <a:ea typeface="굴림" charset="-127"/>
                  <a:cs typeface="Times New Roman" panose="02020603050405020304" pitchFamily="18" charset="0"/>
                </a:rPr>
                <a:t>Gain ≥ 70 dB / UGB ≥ 740 MHz</a:t>
              </a:r>
            </a:p>
            <a:p>
              <a:pPr marL="628358" marR="0" lvl="1"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ko-KR" sz="2000" b="0" i="0" u="none" strike="noStrike" kern="0" cap="none" spc="0" normalizeH="0" baseline="0" noProof="0" dirty="0">
                  <a:ln>
                    <a:noFill/>
                  </a:ln>
                  <a:solidFill>
                    <a:srgbClr val="000000"/>
                  </a:solidFill>
                  <a:effectLst/>
                  <a:uLnTx/>
                  <a:uFillTx/>
                  <a:latin typeface="Times New Roman" panose="02020603050405020304" pitchFamily="18" charset="0"/>
                  <a:ea typeface="굴림" charset="-127"/>
                  <a:cs typeface="Times New Roman" panose="02020603050405020304" pitchFamily="18" charset="0"/>
                </a:rPr>
                <a:t>Power: 90 </a:t>
              </a:r>
              <a:r>
                <a:rPr kumimoji="1" lang="el-GR" altLang="ko-KR" sz="2000" b="0" i="0" u="none" strike="noStrike" kern="0" cap="none" spc="0" normalizeH="0" baseline="0" noProof="0" dirty="0">
                  <a:ln>
                    <a:noFill/>
                  </a:ln>
                  <a:solidFill>
                    <a:srgbClr val="000000"/>
                  </a:solidFill>
                  <a:effectLst/>
                  <a:uLnTx/>
                  <a:uFillTx/>
                  <a:latin typeface="Times New Roman" panose="02020603050405020304" pitchFamily="18" charset="0"/>
                  <a:ea typeface="굴림" charset="-127"/>
                  <a:cs typeface="Times New Roman" panose="02020603050405020304" pitchFamily="18" charset="0"/>
                </a:rPr>
                <a:t>μ</a:t>
              </a:r>
              <a:r>
                <a:rPr kumimoji="1" lang="en-US" altLang="ko-KR" sz="2000" b="0" i="0" u="none" strike="noStrike" kern="0" cap="none" spc="0" normalizeH="0" baseline="0" noProof="0" dirty="0">
                  <a:ln>
                    <a:noFill/>
                  </a:ln>
                  <a:solidFill>
                    <a:srgbClr val="000000"/>
                  </a:solidFill>
                  <a:effectLst/>
                  <a:uLnTx/>
                  <a:uFillTx/>
                  <a:latin typeface="Times New Roman" panose="02020603050405020304" pitchFamily="18" charset="0"/>
                  <a:ea typeface="굴림" charset="-127"/>
                  <a:cs typeface="Times New Roman" panose="02020603050405020304" pitchFamily="18" charset="0"/>
                </a:rPr>
                <a:t>W</a:t>
              </a:r>
            </a:p>
          </p:txBody>
        </p:sp>
        <p:sp>
          <p:nvSpPr>
            <p:cNvPr id="135" name="TextBox 134">
              <a:extLst>
                <a:ext uri="{FF2B5EF4-FFF2-40B4-BE49-F238E27FC236}">
                  <a16:creationId xmlns:a16="http://schemas.microsoft.com/office/drawing/2014/main" id="{4E5DC411-7840-9807-FD19-04CF1F252BD5}"/>
                </a:ext>
              </a:extLst>
            </p:cNvPr>
            <p:cNvSpPr txBox="1"/>
            <p:nvPr/>
          </p:nvSpPr>
          <p:spPr>
            <a:xfrm>
              <a:off x="23319254" y="27497826"/>
              <a:ext cx="5657481" cy="1323439"/>
            </a:xfrm>
            <a:prstGeom prst="rect">
              <a:avLst/>
            </a:prstGeom>
            <a:noFill/>
            <a:ln>
              <a:solidFill>
                <a:srgbClr val="000000"/>
              </a:solidFill>
              <a:prstDash val="dash"/>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ko-KR" sz="2000" b="1" i="0" u="none" strike="noStrike" kern="0" cap="none" spc="0" normalizeH="0" baseline="0" noProof="0" dirty="0">
                  <a:ln>
                    <a:noFill/>
                  </a:ln>
                  <a:solidFill>
                    <a:srgbClr val="000000"/>
                  </a:solidFill>
                  <a:effectLst/>
                  <a:uLnTx/>
                  <a:uFillTx/>
                  <a:latin typeface="Times New Roman" panose="02020603050405020304" pitchFamily="18" charset="0"/>
                  <a:ea typeface="굴림" charset="-127"/>
                  <a:cs typeface="Times New Roman" panose="02020603050405020304" pitchFamily="18" charset="0"/>
                </a:rPr>
                <a:t>Current Control</a:t>
              </a:r>
            </a:p>
            <a:p>
              <a:pPr marL="628358" marR="0" lvl="1"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ko-KR" sz="2000" b="0" i="0" u="none" strike="noStrike" kern="0" cap="none" spc="0" normalizeH="0" baseline="0" noProof="0" dirty="0">
                  <a:ln>
                    <a:noFill/>
                  </a:ln>
                  <a:solidFill>
                    <a:srgbClr val="000000"/>
                  </a:solidFill>
                  <a:effectLst/>
                  <a:uLnTx/>
                  <a:uFillTx/>
                  <a:latin typeface="Times New Roman" panose="02020603050405020304" pitchFamily="18" charset="0"/>
                  <a:ea typeface="굴림" charset="-127"/>
                  <a:cs typeface="Times New Roman" panose="02020603050405020304" pitchFamily="18" charset="0"/>
                </a:rPr>
                <a:t>Loop filter voltage → controls laser input current slope</a:t>
              </a:r>
            </a:p>
            <a:p>
              <a:pPr marL="628358" marR="0" lvl="1"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ko-KR" sz="2000" b="0" i="0" u="none" strike="noStrike" kern="0" cap="none" spc="0" normalizeH="0" baseline="0" noProof="0" dirty="0">
                  <a:ln>
                    <a:noFill/>
                  </a:ln>
                  <a:solidFill>
                    <a:srgbClr val="000000"/>
                  </a:solidFill>
                  <a:effectLst/>
                  <a:uLnTx/>
                  <a:uFillTx/>
                  <a:latin typeface="Times New Roman" panose="02020603050405020304" pitchFamily="18" charset="0"/>
                  <a:ea typeface="굴림" charset="-127"/>
                  <a:cs typeface="Times New Roman" panose="02020603050405020304" pitchFamily="18" charset="0"/>
                </a:rPr>
                <a:t>Constant-Gm + poly resistor used</a:t>
              </a:r>
            </a:p>
          </p:txBody>
        </p:sp>
      </p:grpSp>
      <p:sp>
        <p:nvSpPr>
          <p:cNvPr id="137" name="TextBox 136">
            <a:extLst>
              <a:ext uri="{FF2B5EF4-FFF2-40B4-BE49-F238E27FC236}">
                <a16:creationId xmlns:a16="http://schemas.microsoft.com/office/drawing/2014/main" id="{F114BEFA-C78B-E3B3-D6E2-4CE682BB8FD6}"/>
              </a:ext>
            </a:extLst>
          </p:cNvPr>
          <p:cNvSpPr txBox="1"/>
          <p:nvPr/>
        </p:nvSpPr>
        <p:spPr>
          <a:xfrm>
            <a:off x="16073112" y="19602691"/>
            <a:ext cx="12291167" cy="1184940"/>
          </a:xfrm>
          <a:prstGeom prst="rect">
            <a:avLst/>
          </a:prstGeom>
          <a:noFill/>
        </p:spPr>
        <p:txBody>
          <a:bodyPr wrap="square" rtlCol="0">
            <a:spAutoFit/>
          </a:bodyPr>
          <a:lstStyle/>
          <a:p>
            <a:pPr marL="457200" marR="0" lvl="0" indent="-457200" algn="l" defTabSz="914400" rtl="0" eaLnBrk="0" fontAlgn="base" latinLnBrk="1" hangingPunct="0">
              <a:lnSpc>
                <a:spcPct val="100000"/>
              </a:lnSpc>
              <a:spcBef>
                <a:spcPct val="20000"/>
              </a:spcBef>
              <a:spcAft>
                <a:spcPct val="0"/>
              </a:spcAft>
              <a:buClrTx/>
              <a:buSzPct val="100000"/>
              <a:buFont typeface="Wingdings" panose="05000000000000000000" pitchFamily="2" charset="2"/>
              <a:buChar char="v"/>
              <a:tabLst/>
              <a:defRPr/>
            </a:pPr>
            <a:r>
              <a:rPr kumimoji="1" lang="en-US" altLang="ko-KR" sz="3500" b="1" i="0" u="none" strike="noStrike" kern="0" cap="none" spc="0" normalizeH="0" baseline="0" noProof="0" dirty="0">
                <a:ln>
                  <a:noFill/>
                </a:ln>
                <a:solidFill>
                  <a:srgbClr val="000000"/>
                </a:solidFill>
                <a:effectLst/>
                <a:uLnTx/>
                <a:uFillTx/>
                <a:ea typeface="맑은 고딕" panose="020B0503020000020004" pitchFamily="50" charset="-127"/>
                <a:cs typeface="+mn-cs"/>
              </a:rPr>
              <a:t>Design Consideration</a:t>
            </a:r>
          </a:p>
          <a:p>
            <a:pPr marR="0" lvl="0" algn="l" defTabSz="914400" rtl="0" eaLnBrk="0" fontAlgn="base" latinLnBrk="1" hangingPunct="0">
              <a:lnSpc>
                <a:spcPct val="100000"/>
              </a:lnSpc>
              <a:spcBef>
                <a:spcPct val="20000"/>
              </a:spcBef>
              <a:spcAft>
                <a:spcPct val="0"/>
              </a:spcAft>
              <a:buClrTx/>
              <a:buSzPct val="100000"/>
              <a:tabLst/>
              <a:defRPr/>
            </a:pPr>
            <a:r>
              <a:rPr kumimoji="1" lang="en-US" altLang="ko-KR" sz="3000" i="0" u="none" strike="noStrike" kern="0" cap="none" spc="0" normalizeH="0" baseline="0" noProof="0" dirty="0">
                <a:ln>
                  <a:noFill/>
                </a:ln>
                <a:solidFill>
                  <a:srgbClr val="000000"/>
                </a:solidFill>
                <a:effectLst/>
                <a:uLnTx/>
                <a:uFillTx/>
                <a:ea typeface="맑은 고딕" panose="020B0503020000020004" pitchFamily="50" charset="-127"/>
                <a:cs typeface="+mn-cs"/>
              </a:rPr>
              <a:t>     Gm variation vs voltage → loop stability tuning required</a:t>
            </a:r>
          </a:p>
        </p:txBody>
      </p:sp>
      <p:sp>
        <p:nvSpPr>
          <p:cNvPr id="31" name="TextBox 30">
            <a:extLst>
              <a:ext uri="{FF2B5EF4-FFF2-40B4-BE49-F238E27FC236}">
                <a16:creationId xmlns:a16="http://schemas.microsoft.com/office/drawing/2014/main" id="{DE5DB43C-2E3A-C2D4-F647-8648DFB13448}"/>
              </a:ext>
            </a:extLst>
          </p:cNvPr>
          <p:cNvSpPr txBox="1"/>
          <p:nvPr/>
        </p:nvSpPr>
        <p:spPr>
          <a:xfrm>
            <a:off x="16055078" y="13801500"/>
            <a:ext cx="12795433" cy="2292935"/>
          </a:xfrm>
          <a:prstGeom prst="rect">
            <a:avLst/>
          </a:prstGeom>
          <a:noFill/>
        </p:spPr>
        <p:txBody>
          <a:bodyPr wrap="square" rtlCol="0">
            <a:spAutoFit/>
          </a:bodyPr>
          <a:lstStyle/>
          <a:p>
            <a:pPr marL="457200" marR="0" lvl="0" indent="-457200" algn="l" defTabSz="914400" rtl="0" eaLnBrk="0" fontAlgn="base" latinLnBrk="1" hangingPunct="0">
              <a:lnSpc>
                <a:spcPct val="100000"/>
              </a:lnSpc>
              <a:spcBef>
                <a:spcPct val="20000"/>
              </a:spcBef>
              <a:spcAft>
                <a:spcPct val="0"/>
              </a:spcAft>
              <a:buClrTx/>
              <a:buSzPct val="100000"/>
              <a:buFont typeface="Wingdings" panose="05000000000000000000" pitchFamily="2" charset="2"/>
              <a:buChar char="v"/>
              <a:tabLst/>
              <a:defRPr/>
            </a:pPr>
            <a:r>
              <a:rPr kumimoji="1" lang="en-US" altLang="ko-KR" sz="3500" b="1" i="0" u="none" strike="noStrike" kern="0" cap="none" spc="0" normalizeH="0" baseline="0" noProof="0" dirty="0">
                <a:ln>
                  <a:noFill/>
                </a:ln>
                <a:solidFill>
                  <a:srgbClr val="000000"/>
                </a:solidFill>
                <a:effectLst/>
                <a:uLnTx/>
                <a:uFillTx/>
                <a:ea typeface="맑은 고딕" panose="020B0503020000020004" pitchFamily="50" charset="-127"/>
                <a:cs typeface="+mn-cs"/>
              </a:rPr>
              <a:t>Solution: EOPLL</a:t>
            </a:r>
          </a:p>
          <a:p>
            <a:pPr marL="914108" marR="0" lvl="1" indent="-457200" algn="l" defTabSz="914400" rtl="0" eaLnBrk="0" fontAlgn="base" latinLnBrk="1" hangingPunct="0">
              <a:lnSpc>
                <a:spcPct val="100000"/>
              </a:lnSpc>
              <a:spcBef>
                <a:spcPct val="20000"/>
              </a:spcBef>
              <a:spcAft>
                <a:spcPct val="0"/>
              </a:spcAft>
              <a:buClrTx/>
              <a:buSzPct val="100000"/>
              <a:buFont typeface="Wingdings" panose="05000000000000000000" pitchFamily="2" charset="2"/>
              <a:buChar char="v"/>
              <a:tabLst/>
              <a:defRPr/>
            </a:pPr>
            <a:r>
              <a:rPr kumimoji="1" lang="en-US" altLang="ko-KR" sz="3000" b="0" i="0" u="none" strike="noStrike" kern="0" cap="none" spc="100" normalizeH="0" baseline="0" noProof="0" dirty="0">
                <a:ln>
                  <a:noFill/>
                </a:ln>
                <a:solidFill>
                  <a:srgbClr val="000000"/>
                </a:solidFill>
                <a:effectLst/>
                <a:uLnTx/>
                <a:uFillTx/>
                <a:ea typeface="맑은 고딕" panose="020B0503020000020004" pitchFamily="50" charset="-127"/>
              </a:rPr>
              <a:t>Controls laser input current → </a:t>
            </a:r>
            <a:r>
              <a:rPr kumimoji="1" lang="en-US" altLang="ko-KR" sz="3000" b="0" i="0" u="sng" strike="noStrike" kern="0" cap="none" spc="100" normalizeH="0" baseline="0" noProof="0" dirty="0">
                <a:ln>
                  <a:noFill/>
                </a:ln>
                <a:solidFill>
                  <a:srgbClr val="000000"/>
                </a:solidFill>
                <a:effectLst/>
                <a:uLnTx/>
                <a:uFillTx/>
                <a:ea typeface="맑은 고딕" panose="020B0503020000020004" pitchFamily="50" charset="-127"/>
              </a:rPr>
              <a:t>chirp slope linearization</a:t>
            </a:r>
          </a:p>
          <a:p>
            <a:pPr marL="914108" marR="0" lvl="1" indent="-457200" algn="l" defTabSz="914400" rtl="0" eaLnBrk="0" fontAlgn="base" latinLnBrk="1" hangingPunct="0">
              <a:lnSpc>
                <a:spcPct val="100000"/>
              </a:lnSpc>
              <a:spcBef>
                <a:spcPct val="20000"/>
              </a:spcBef>
              <a:spcAft>
                <a:spcPct val="0"/>
              </a:spcAft>
              <a:buClrTx/>
              <a:buSzPct val="100000"/>
              <a:buFont typeface="Wingdings" panose="05000000000000000000" pitchFamily="2" charset="2"/>
              <a:buChar char="v"/>
              <a:tabLst/>
              <a:defRPr/>
            </a:pPr>
            <a:r>
              <a:rPr kumimoji="1" lang="en-US" altLang="ko-KR" sz="3000" b="0" i="0" u="none" strike="noStrike" kern="0" cap="none" spc="100" normalizeH="0" baseline="0" noProof="0" dirty="0">
                <a:ln>
                  <a:noFill/>
                </a:ln>
                <a:solidFill>
                  <a:srgbClr val="000000"/>
                </a:solidFill>
                <a:effectLst/>
                <a:uLnTx/>
                <a:uFillTx/>
                <a:ea typeface="맑은 고딕" panose="020B0503020000020004" pitchFamily="50" charset="-127"/>
              </a:rPr>
              <a:t>Optical path → acts as a differentiator</a:t>
            </a:r>
          </a:p>
          <a:p>
            <a:pPr marL="914108" marR="0" lvl="1" indent="-457200" algn="l" defTabSz="914400" rtl="0" eaLnBrk="0" fontAlgn="base" latinLnBrk="1" hangingPunct="0">
              <a:lnSpc>
                <a:spcPct val="100000"/>
              </a:lnSpc>
              <a:spcBef>
                <a:spcPct val="20000"/>
              </a:spcBef>
              <a:spcAft>
                <a:spcPct val="0"/>
              </a:spcAft>
              <a:buClrTx/>
              <a:buSzPct val="100000"/>
              <a:buFont typeface="Wingdings" panose="05000000000000000000" pitchFamily="2" charset="2"/>
              <a:buChar char="v"/>
              <a:tabLst/>
              <a:defRPr/>
            </a:pPr>
            <a:r>
              <a:rPr kumimoji="1" lang="en-US" altLang="ko-KR" sz="3000" b="0" i="0" u="none" strike="noStrike" kern="0" cap="none" spc="100" normalizeH="0" baseline="0" noProof="0" dirty="0">
                <a:ln>
                  <a:noFill/>
                </a:ln>
                <a:solidFill>
                  <a:srgbClr val="000000"/>
                </a:solidFill>
                <a:effectLst/>
                <a:uLnTx/>
                <a:uFillTx/>
                <a:ea typeface="맑은 고딕" panose="020B0503020000020004" pitchFamily="50" charset="-127"/>
              </a:rPr>
              <a:t>Loop filter + integrator → </a:t>
            </a:r>
            <a:r>
              <a:rPr kumimoji="1" lang="en-US" altLang="ko-KR" sz="3000" b="1" i="0" u="sng" strike="noStrike" kern="0" cap="none" spc="100" normalizeH="0" baseline="0" noProof="0" dirty="0">
                <a:ln>
                  <a:noFill/>
                </a:ln>
                <a:solidFill>
                  <a:srgbClr val="000000"/>
                </a:solidFill>
                <a:effectLst/>
                <a:uLnTx/>
                <a:uFillTx/>
                <a:ea typeface="맑은 고딕" panose="020B0503020000020004" pitchFamily="50" charset="-127"/>
              </a:rPr>
              <a:t>VCO model (Type-II PLL)</a:t>
            </a:r>
          </a:p>
        </p:txBody>
      </p:sp>
      <p:sp>
        <p:nvSpPr>
          <p:cNvPr id="41" name="TextBox 40">
            <a:extLst>
              <a:ext uri="{FF2B5EF4-FFF2-40B4-BE49-F238E27FC236}">
                <a16:creationId xmlns:a16="http://schemas.microsoft.com/office/drawing/2014/main" id="{6A0ABC1A-CE05-8567-5379-9E3E11B76E01}"/>
              </a:ext>
            </a:extLst>
          </p:cNvPr>
          <p:cNvSpPr txBox="1"/>
          <p:nvPr/>
        </p:nvSpPr>
        <p:spPr>
          <a:xfrm>
            <a:off x="1378239" y="33115268"/>
            <a:ext cx="27090959" cy="1938992"/>
          </a:xfrm>
          <a:prstGeom prst="rect">
            <a:avLst/>
          </a:prstGeom>
          <a:noFill/>
        </p:spPr>
        <p:txBody>
          <a:bodyPr wrap="square" rtlCol="0">
            <a:spAutoFit/>
          </a:bodyPr>
          <a:lstStyle/>
          <a:p>
            <a:pPr marL="342900" marR="0" lvl="0" indent="-342900" defTabSz="4572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altLang="ko-KR" sz="3000" b="0" i="0" u="none" strike="noStrike" kern="0" cap="none" spc="0" normalizeH="0" baseline="0" noProof="0" dirty="0">
                <a:ln>
                  <a:noFill/>
                </a:ln>
                <a:solidFill>
                  <a:prstClr val="black"/>
                </a:solidFill>
                <a:effectLst/>
                <a:uLnTx/>
                <a:uFillTx/>
              </a:rPr>
              <a:t>Measurement Results</a:t>
            </a:r>
          </a:p>
          <a:p>
            <a:pPr marL="514350" marR="0" lvl="0" indent="-514350" defTabSz="457200" eaLnBrk="1" fontAlgn="auto" latinLnBrk="0" hangingPunct="1">
              <a:lnSpc>
                <a:spcPct val="100000"/>
              </a:lnSpc>
              <a:spcBef>
                <a:spcPts val="0"/>
              </a:spcBef>
              <a:spcAft>
                <a:spcPts val="0"/>
              </a:spcAft>
              <a:buClrTx/>
              <a:buSzTx/>
              <a:buFontTx/>
              <a:buAutoNum type="arabicParenBoth"/>
              <a:tabLst/>
              <a:defRPr/>
            </a:pPr>
            <a:r>
              <a:rPr kumimoji="0" lang="en-US" altLang="ko-KR" sz="3000" b="0" i="0" u="none" strike="noStrike" kern="0" cap="none" spc="0" normalizeH="0" baseline="0" noProof="0" dirty="0">
                <a:ln>
                  <a:noFill/>
                </a:ln>
                <a:solidFill>
                  <a:prstClr val="black"/>
                </a:solidFill>
                <a:effectLst/>
                <a:uLnTx/>
                <a:uFillTx/>
              </a:rPr>
              <a:t>Measured output waveforms when signals with frequencies higher (left image) and lower (right image) than the reference are input to the IC, respectively</a:t>
            </a:r>
          </a:p>
          <a:p>
            <a:pPr marL="514350" indent="-514350" defTabSz="457200" latinLnBrk="0">
              <a:buFontTx/>
              <a:buAutoNum type="arabicParenBoth"/>
              <a:defRPr/>
            </a:pPr>
            <a:r>
              <a:rPr lang="en-US" altLang="ko-KR" sz="3000" kern="0" dirty="0">
                <a:solidFill>
                  <a:srgbClr val="000000"/>
                </a:solidFill>
              </a:rPr>
              <a:t>FFT Result</a:t>
            </a:r>
            <a:r>
              <a:rPr lang="en-US" altLang="ko-KR" sz="3000" kern="0" dirty="0">
                <a:solidFill>
                  <a:prstClr val="black"/>
                </a:solidFill>
              </a:rPr>
              <a:t> : </a:t>
            </a:r>
            <a:r>
              <a:rPr lang="en-US" altLang="ko-KR" sz="3000" kern="0" dirty="0">
                <a:solidFill>
                  <a:srgbClr val="000000"/>
                </a:solidFill>
              </a:rPr>
              <a:t>FWHM 411mm </a:t>
            </a:r>
            <a:r>
              <a:rPr lang="en-US" altLang="ko-KR" sz="3000" kern="0" dirty="0">
                <a:solidFill>
                  <a:srgbClr val="000000"/>
                </a:solidFill>
                <a:cs typeface="Arial" panose="020B0604020202020204" pitchFamily="34" charset="0"/>
              </a:rPr>
              <a:t>→</a:t>
            </a:r>
            <a:r>
              <a:rPr lang="en-US" altLang="ko-KR" sz="3000" kern="0" dirty="0">
                <a:solidFill>
                  <a:srgbClr val="000000"/>
                </a:solidFill>
              </a:rPr>
              <a:t> 12mm</a:t>
            </a:r>
          </a:p>
          <a:p>
            <a:pPr marL="514350" indent="-514350" defTabSz="457200" latinLnBrk="0">
              <a:buFontTx/>
              <a:buAutoNum type="arabicParenBoth"/>
              <a:defRPr/>
            </a:pPr>
            <a:r>
              <a:rPr lang="en-US" altLang="ko-KR" sz="3000" kern="0" dirty="0">
                <a:solidFill>
                  <a:srgbClr val="000000"/>
                </a:solidFill>
              </a:rPr>
              <a:t>Analog IC confirmed that the beating frequency was locked within a settling time of 5 µs</a:t>
            </a:r>
          </a:p>
        </p:txBody>
      </p:sp>
      <p:pic>
        <p:nvPicPr>
          <p:cNvPr id="144" name="그림 143" descr="텍스트, 폰트, 친필, 스크린샷이(가) 표시된 사진&#10;&#10;AI가 생성한 콘텐츠는 부정확할 수 있습니다.">
            <a:extLst>
              <a:ext uri="{FF2B5EF4-FFF2-40B4-BE49-F238E27FC236}">
                <a16:creationId xmlns:a16="http://schemas.microsoft.com/office/drawing/2014/main" id="{198060C5-699D-E76A-6461-7F0CD4D539D0}"/>
              </a:ext>
            </a:extLst>
          </p:cNvPr>
          <p:cNvPicPr>
            <a:picLocks noChangeAspect="1"/>
          </p:cNvPicPr>
          <p:nvPr/>
        </p:nvPicPr>
        <p:blipFill rotWithShape="1">
          <a:blip r:embed="rId3">
            <a:extLst>
              <a:ext uri="{28A0092B-C50C-407E-A947-70E740481C1C}">
                <a14:useLocalDpi xmlns:a14="http://schemas.microsoft.com/office/drawing/2010/main" val="0"/>
              </a:ext>
            </a:extLst>
          </a:blip>
          <a:srcRect b="31151"/>
          <a:stretch>
            <a:fillRect/>
          </a:stretch>
        </p:blipFill>
        <p:spPr bwMode="auto">
          <a:xfrm>
            <a:off x="16356597" y="16459284"/>
            <a:ext cx="4448340" cy="2734088"/>
          </a:xfrm>
          <a:prstGeom prst="rect">
            <a:avLst/>
          </a:prstGeom>
          <a:noFill/>
          <a:ln>
            <a:noFill/>
          </a:ln>
          <a:extLst>
            <a:ext uri="{53640926-AAD7-44D8-BBD7-CCE9431645EC}">
              <a14:shadowObscured xmlns:a14="http://schemas.microsoft.com/office/drawing/2010/main"/>
            </a:ext>
          </a:extLst>
        </p:spPr>
      </p:pic>
      <p:pic>
        <p:nvPicPr>
          <p:cNvPr id="145" name="그림 144">
            <a:extLst>
              <a:ext uri="{FF2B5EF4-FFF2-40B4-BE49-F238E27FC236}">
                <a16:creationId xmlns:a16="http://schemas.microsoft.com/office/drawing/2014/main" id="{04FCD2C0-3382-9E72-7A8F-203CE95AC43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505767" y="17521228"/>
            <a:ext cx="4008462" cy="780980"/>
          </a:xfrm>
          <a:prstGeom prst="rect">
            <a:avLst/>
          </a:prstGeom>
          <a:noFill/>
          <a:ln>
            <a:noFill/>
          </a:ln>
        </p:spPr>
      </p:pic>
      <p:pic>
        <p:nvPicPr>
          <p:cNvPr id="150" name="그림 149">
            <a:extLst>
              <a:ext uri="{FF2B5EF4-FFF2-40B4-BE49-F238E27FC236}">
                <a16:creationId xmlns:a16="http://schemas.microsoft.com/office/drawing/2014/main" id="{A7B9D5EC-0CCD-2282-3B45-3C6DDDA3A94B}"/>
              </a:ext>
            </a:extLst>
          </p:cNvPr>
          <p:cNvPicPr>
            <a:picLocks noChangeAspect="1"/>
          </p:cNvPicPr>
          <p:nvPr/>
        </p:nvPicPr>
        <p:blipFill>
          <a:blip r:embed="rId5"/>
          <a:stretch>
            <a:fillRect/>
          </a:stretch>
        </p:blipFill>
        <p:spPr>
          <a:xfrm>
            <a:off x="1718048" y="29176068"/>
            <a:ext cx="2714003" cy="3274314"/>
          </a:xfrm>
          <a:prstGeom prst="rect">
            <a:avLst/>
          </a:prstGeom>
        </p:spPr>
      </p:pic>
      <p:sp>
        <p:nvSpPr>
          <p:cNvPr id="151" name="TextBox 150">
            <a:extLst>
              <a:ext uri="{FF2B5EF4-FFF2-40B4-BE49-F238E27FC236}">
                <a16:creationId xmlns:a16="http://schemas.microsoft.com/office/drawing/2014/main" id="{FBCF3531-36B5-A619-679F-B52F47E96F28}"/>
              </a:ext>
            </a:extLst>
          </p:cNvPr>
          <p:cNvSpPr txBox="1"/>
          <p:nvPr/>
        </p:nvSpPr>
        <p:spPr>
          <a:xfrm>
            <a:off x="990644" y="32613194"/>
            <a:ext cx="4633094" cy="369332"/>
          </a:xfrm>
          <a:prstGeom prst="rect">
            <a:avLst/>
          </a:prstGeom>
          <a:noFill/>
        </p:spPr>
        <p:txBody>
          <a:bodyPr wrap="square" rtlCol="0">
            <a:spAutoFit/>
          </a:bodyPr>
          <a:lstStyle/>
          <a:p>
            <a:pPr defTabSz="914400" fontAlgn="base">
              <a:spcBef>
                <a:spcPct val="0"/>
              </a:spcBef>
              <a:spcAft>
                <a:spcPct val="0"/>
              </a:spcAft>
            </a:pPr>
            <a:r>
              <a:rPr kumimoji="1" lang="en-US" altLang="ko-KR" sz="1800" dirty="0">
                <a:solidFill>
                  <a:srgbClr val="000000"/>
                </a:solidFill>
                <a:latin typeface="Times New Roman" panose="02020603050405020304" pitchFamily="18" charset="0"/>
                <a:ea typeface="굴림" charset="-127"/>
                <a:cs typeface="Times New Roman" panose="02020603050405020304" pitchFamily="18" charset="0"/>
              </a:rPr>
              <a:t>Fig4. EO-PLL Chip Layout using 28nm Process.</a:t>
            </a:r>
            <a:endParaRPr kumimoji="1" lang="ko-KR" altLang="en-US" sz="1800" dirty="0">
              <a:solidFill>
                <a:srgbClr val="000000"/>
              </a:solidFill>
              <a:latin typeface="Times New Roman" panose="02020603050405020304" pitchFamily="18" charset="0"/>
              <a:ea typeface="굴림" charset="-127"/>
              <a:cs typeface="Times New Roman" panose="02020603050405020304" pitchFamily="18" charset="0"/>
            </a:endParaRPr>
          </a:p>
        </p:txBody>
      </p:sp>
      <p:sp>
        <p:nvSpPr>
          <p:cNvPr id="166" name="모서리가 둥근 직사각형 41">
            <a:extLst>
              <a:ext uri="{FF2B5EF4-FFF2-40B4-BE49-F238E27FC236}">
                <a16:creationId xmlns:a16="http://schemas.microsoft.com/office/drawing/2014/main" id="{7BBF274B-27D4-0652-14E5-D8AB6EFFC647}"/>
              </a:ext>
            </a:extLst>
          </p:cNvPr>
          <p:cNvSpPr/>
          <p:nvPr/>
        </p:nvSpPr>
        <p:spPr>
          <a:xfrm>
            <a:off x="811400" y="28354842"/>
            <a:ext cx="28685078" cy="6749294"/>
          </a:xfrm>
          <a:prstGeom prst="roundRect">
            <a:avLst>
              <a:gd name="adj" fmla="val 5001"/>
            </a:avLst>
          </a:prstGeom>
          <a:noFill/>
          <a:ln w="12700" cap="flat" cmpd="sng" algn="ctr">
            <a:solidFill>
              <a:schemeClr val="accent6"/>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cs typeface="+mn-cs"/>
            </a:endParaRPr>
          </a:p>
        </p:txBody>
      </p:sp>
      <p:sp>
        <p:nvSpPr>
          <p:cNvPr id="167" name="모서리가 둥근 직사각형 42">
            <a:extLst>
              <a:ext uri="{FF2B5EF4-FFF2-40B4-BE49-F238E27FC236}">
                <a16:creationId xmlns:a16="http://schemas.microsoft.com/office/drawing/2014/main" id="{6ED80F07-514B-1D5F-3A25-74DB5AA210FB}"/>
              </a:ext>
            </a:extLst>
          </p:cNvPr>
          <p:cNvSpPr/>
          <p:nvPr/>
        </p:nvSpPr>
        <p:spPr>
          <a:xfrm>
            <a:off x="1169888" y="28187330"/>
            <a:ext cx="3115368" cy="762000"/>
          </a:xfrm>
          <a:prstGeom prst="roundRect">
            <a:avLst/>
          </a:prstGeom>
          <a:solidFill>
            <a:srgbClr val="AED369"/>
          </a:solidFill>
          <a:ln w="12700" cap="flat" cmpd="sng" algn="ctr">
            <a:solidFill>
              <a:schemeClr val="accent6"/>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altLang="ko-KR" sz="3600" b="1" kern="0" dirty="0">
                <a:solidFill>
                  <a:prstClr val="white"/>
                </a:solidFill>
              </a:rPr>
              <a:t>Results</a:t>
            </a:r>
            <a:endParaRPr kumimoji="0" lang="ko-KR" altLang="en-US" sz="3600" b="1" i="0" u="none" strike="noStrike" kern="0" cap="none" spc="0" normalizeH="0" baseline="0" noProof="0" dirty="0">
              <a:ln>
                <a:noFill/>
              </a:ln>
              <a:solidFill>
                <a:prstClr val="white"/>
              </a:solidFill>
              <a:effectLst/>
              <a:uLnTx/>
              <a:uFillTx/>
              <a:cs typeface="+mn-cs"/>
            </a:endParaRPr>
          </a:p>
        </p:txBody>
      </p:sp>
      <p:sp>
        <p:nvSpPr>
          <p:cNvPr id="179" name="TextBox 178">
            <a:extLst>
              <a:ext uri="{FF2B5EF4-FFF2-40B4-BE49-F238E27FC236}">
                <a16:creationId xmlns:a16="http://schemas.microsoft.com/office/drawing/2014/main" id="{BCCC1229-1650-6ED8-3B9D-205D9A8B3B6B}"/>
              </a:ext>
            </a:extLst>
          </p:cNvPr>
          <p:cNvSpPr txBox="1"/>
          <p:nvPr/>
        </p:nvSpPr>
        <p:spPr>
          <a:xfrm>
            <a:off x="6960698" y="32276043"/>
            <a:ext cx="1603248" cy="338554"/>
          </a:xfrm>
          <a:prstGeom prst="rect">
            <a:avLst/>
          </a:prstGeom>
          <a:noFill/>
        </p:spPr>
        <p:txBody>
          <a:bodyPr wrap="square" rtlCol="0">
            <a:spAutoFit/>
          </a:bodyPr>
          <a:lstStyle/>
          <a:p>
            <a:r>
              <a:rPr lang="en-US" altLang="ko-KR" sz="1600" dirty="0"/>
              <a:t>(a) </a:t>
            </a:r>
            <a:r>
              <a:rPr lang="en-US" altLang="ko-KR" sz="1600" dirty="0" err="1"/>
              <a:t>f_beat</a:t>
            </a:r>
            <a:r>
              <a:rPr lang="en-US" altLang="ko-KR" sz="1600" dirty="0"/>
              <a:t> &gt; </a:t>
            </a:r>
            <a:r>
              <a:rPr lang="en-US" altLang="ko-KR" sz="1600" dirty="0" err="1"/>
              <a:t>f_ref</a:t>
            </a:r>
            <a:endParaRPr lang="ko-KR" altLang="en-US" sz="1600" dirty="0"/>
          </a:p>
        </p:txBody>
      </p:sp>
      <p:sp>
        <p:nvSpPr>
          <p:cNvPr id="180" name="TextBox 179">
            <a:extLst>
              <a:ext uri="{FF2B5EF4-FFF2-40B4-BE49-F238E27FC236}">
                <a16:creationId xmlns:a16="http://schemas.microsoft.com/office/drawing/2014/main" id="{CF2DB86B-6AD7-3E91-E822-08BBE5CB1CAF}"/>
              </a:ext>
            </a:extLst>
          </p:cNvPr>
          <p:cNvSpPr txBox="1"/>
          <p:nvPr/>
        </p:nvSpPr>
        <p:spPr>
          <a:xfrm>
            <a:off x="11563178" y="32276043"/>
            <a:ext cx="1603248" cy="338554"/>
          </a:xfrm>
          <a:prstGeom prst="rect">
            <a:avLst/>
          </a:prstGeom>
          <a:noFill/>
        </p:spPr>
        <p:txBody>
          <a:bodyPr wrap="square" rtlCol="0">
            <a:spAutoFit/>
          </a:bodyPr>
          <a:lstStyle/>
          <a:p>
            <a:r>
              <a:rPr lang="en-US" altLang="ko-KR" sz="1600" dirty="0"/>
              <a:t>(b) </a:t>
            </a:r>
            <a:r>
              <a:rPr lang="en-US" altLang="ko-KR" sz="1600" dirty="0" err="1"/>
              <a:t>f_beat</a:t>
            </a:r>
            <a:r>
              <a:rPr lang="en-US" altLang="ko-KR" sz="1600" dirty="0"/>
              <a:t> &lt; </a:t>
            </a:r>
            <a:r>
              <a:rPr lang="en-US" altLang="ko-KR" sz="1600" dirty="0" err="1"/>
              <a:t>f_ref</a:t>
            </a:r>
            <a:endParaRPr lang="ko-KR" altLang="en-US" sz="1600" dirty="0"/>
          </a:p>
        </p:txBody>
      </p:sp>
      <p:sp>
        <p:nvSpPr>
          <p:cNvPr id="184" name="TextBox 183">
            <a:extLst>
              <a:ext uri="{FF2B5EF4-FFF2-40B4-BE49-F238E27FC236}">
                <a16:creationId xmlns:a16="http://schemas.microsoft.com/office/drawing/2014/main" id="{064E5E38-FB04-4BEC-E815-F14B98139AD2}"/>
              </a:ext>
            </a:extLst>
          </p:cNvPr>
          <p:cNvSpPr txBox="1"/>
          <p:nvPr/>
        </p:nvSpPr>
        <p:spPr>
          <a:xfrm>
            <a:off x="24485404" y="16670282"/>
            <a:ext cx="5011073" cy="2246769"/>
          </a:xfrm>
          <a:prstGeom prst="rect">
            <a:avLst/>
          </a:prstGeom>
          <a:noFill/>
        </p:spPr>
        <p:txBody>
          <a:bodyPr wrap="square" rtlCol="0">
            <a:spAutoFit/>
          </a:bodyPr>
          <a:lstStyle/>
          <a:p>
            <a:pPr marL="0" marR="0" lvl="0" indent="0" defTabSz="457200" eaLnBrk="1" fontAlgn="base" latinLnBrk="0" hangingPunct="1">
              <a:lnSpc>
                <a:spcPct val="100000"/>
              </a:lnSpc>
              <a:spcBef>
                <a:spcPts val="0"/>
              </a:spcBef>
              <a:spcAft>
                <a:spcPts val="0"/>
              </a:spcAft>
              <a:buClrTx/>
              <a:buSzTx/>
              <a:buFontTx/>
              <a:buNone/>
              <a:tabLst/>
              <a:defRPr/>
            </a:pPr>
            <a:r>
              <a:rPr kumimoji="0" lang="en-US" altLang="ko-KR" sz="2000" b="0" i="0" u="none" strike="noStrike" kern="0" cap="none" spc="0" normalizeH="0" baseline="0" noProof="0" dirty="0">
                <a:ln>
                  <a:noFill/>
                </a:ln>
                <a:solidFill>
                  <a:prstClr val="black"/>
                </a:solidFill>
                <a:effectLst/>
                <a:uLnTx/>
                <a:uFillTx/>
              </a:rPr>
              <a:t>* </a:t>
            </a:r>
            <a:r>
              <a:rPr kumimoji="0" lang="el-GR" altLang="ko-KR" sz="2000" b="0" i="0" u="none" strike="noStrike" kern="0" cap="none" spc="0" normalizeH="0" baseline="0" noProof="0" dirty="0">
                <a:ln>
                  <a:noFill/>
                </a:ln>
                <a:solidFill>
                  <a:prstClr val="black"/>
                </a:solidFill>
                <a:effectLst/>
                <a:uLnTx/>
                <a:uFillTx/>
              </a:rPr>
              <a:t>γ</a:t>
            </a:r>
            <a:r>
              <a:rPr kumimoji="0" lang="en-US" altLang="ko-KR" sz="2000" b="0" i="0" u="none" strike="noStrike" kern="0" cap="none" spc="0" normalizeH="0" baseline="0" noProof="0" dirty="0">
                <a:ln>
                  <a:noFill/>
                </a:ln>
                <a:solidFill>
                  <a:prstClr val="black"/>
                </a:solidFill>
                <a:effectLst/>
                <a:uLnTx/>
                <a:uFillTx/>
              </a:rPr>
              <a:t> : modulation slope of the laser frequency</a:t>
            </a:r>
          </a:p>
          <a:p>
            <a:pPr marL="0" marR="0" lvl="0" indent="0" defTabSz="457200" eaLnBrk="1" fontAlgn="base" latinLnBrk="0" hangingPunct="1">
              <a:lnSpc>
                <a:spcPct val="100000"/>
              </a:lnSpc>
              <a:spcBef>
                <a:spcPts val="0"/>
              </a:spcBef>
              <a:spcAft>
                <a:spcPts val="0"/>
              </a:spcAft>
              <a:buClrTx/>
              <a:buSzTx/>
              <a:buFontTx/>
              <a:buNone/>
              <a:tabLst/>
              <a:defRPr/>
            </a:pPr>
            <a:endParaRPr kumimoji="0" lang="en-US" altLang="ko-KR" sz="2000" b="0" i="0" u="none" strike="noStrike" kern="0" cap="none" spc="0" normalizeH="0" baseline="0" noProof="0" dirty="0">
              <a:ln>
                <a:noFill/>
              </a:ln>
              <a:solidFill>
                <a:prstClr val="black"/>
              </a:solidFill>
              <a:effectLst/>
              <a:uLnTx/>
              <a:uFillTx/>
            </a:endParaRPr>
          </a:p>
          <a:p>
            <a:pPr marL="0" marR="0" lvl="0" indent="0" defTabSz="457200" eaLnBrk="1" fontAlgn="base" latinLnBrk="0" hangingPunct="1">
              <a:lnSpc>
                <a:spcPct val="100000"/>
              </a:lnSpc>
              <a:spcBef>
                <a:spcPts val="0"/>
              </a:spcBef>
              <a:spcAft>
                <a:spcPts val="0"/>
              </a:spcAft>
              <a:buClrTx/>
              <a:buSzTx/>
              <a:buFontTx/>
              <a:buNone/>
              <a:tabLst/>
              <a:defRPr/>
            </a:pPr>
            <a:r>
              <a:rPr kumimoji="0" lang="en-US" altLang="ko-KR" sz="2000" b="0" i="0" u="none" strike="noStrike" kern="0" cap="none" spc="0" normalizeH="0" baseline="0" noProof="0" dirty="0">
                <a:ln>
                  <a:noFill/>
                </a:ln>
                <a:solidFill>
                  <a:prstClr val="black"/>
                </a:solidFill>
                <a:effectLst/>
                <a:uLnTx/>
                <a:uFillTx/>
              </a:rPr>
              <a:t>   </a:t>
            </a:r>
            <a:r>
              <a:rPr kumimoji="0" lang="el-GR" altLang="ko-KR" sz="2000" b="0" i="0" u="none" strike="noStrike" kern="0" cap="none" spc="0" normalizeH="0" baseline="0" noProof="0" dirty="0">
                <a:ln>
                  <a:noFill/>
                </a:ln>
                <a:solidFill>
                  <a:prstClr val="black"/>
                </a:solidFill>
                <a:effectLst/>
                <a:uLnTx/>
                <a:uFillTx/>
              </a:rPr>
              <a:t>τ</a:t>
            </a:r>
            <a:r>
              <a:rPr kumimoji="0" lang="en-US" altLang="ko-KR" sz="2000" b="0" i="0" u="none" strike="noStrike" kern="0" cap="none" spc="0" normalizeH="0" baseline="0" noProof="0" dirty="0">
                <a:ln>
                  <a:noFill/>
                </a:ln>
                <a:solidFill>
                  <a:prstClr val="black"/>
                </a:solidFill>
                <a:effectLst/>
                <a:uLnTx/>
                <a:uFillTx/>
              </a:rPr>
              <a:t> : time delay between 2 paths</a:t>
            </a:r>
          </a:p>
          <a:p>
            <a:pPr marL="0" marR="0" lvl="0" indent="0" defTabSz="457200" eaLnBrk="1" fontAlgn="base" latinLnBrk="0" hangingPunct="1">
              <a:lnSpc>
                <a:spcPct val="100000"/>
              </a:lnSpc>
              <a:spcBef>
                <a:spcPts val="0"/>
              </a:spcBef>
              <a:spcAft>
                <a:spcPts val="0"/>
              </a:spcAft>
              <a:buClrTx/>
              <a:buSzTx/>
              <a:buFontTx/>
              <a:buNone/>
              <a:tabLst/>
              <a:defRPr/>
            </a:pPr>
            <a:endParaRPr kumimoji="0" lang="en-US" altLang="ko-KR" sz="2000" b="0" i="0" u="none" strike="noStrike" kern="0" cap="none" spc="0" normalizeH="0" baseline="0" noProof="0" dirty="0">
              <a:ln>
                <a:noFill/>
              </a:ln>
              <a:solidFill>
                <a:prstClr val="black"/>
              </a:solidFill>
              <a:effectLst/>
              <a:uLnTx/>
              <a:uFillTx/>
            </a:endParaRPr>
          </a:p>
          <a:p>
            <a:pPr marL="0" marR="0" lvl="0" indent="0" defTabSz="457200" eaLnBrk="1" fontAlgn="base" latinLnBrk="0" hangingPunct="1">
              <a:lnSpc>
                <a:spcPct val="100000"/>
              </a:lnSpc>
              <a:spcBef>
                <a:spcPts val="0"/>
              </a:spcBef>
              <a:spcAft>
                <a:spcPts val="0"/>
              </a:spcAft>
              <a:buClrTx/>
              <a:buSzTx/>
              <a:buFontTx/>
              <a:buNone/>
              <a:tabLst/>
              <a:defRPr/>
            </a:pPr>
            <a:r>
              <a:rPr kumimoji="0" lang="en-US" altLang="ko-KR" sz="2000" b="0" i="0" u="none" strike="noStrike" kern="0" cap="none" spc="0" normalizeH="0" baseline="0" noProof="0" dirty="0">
                <a:ln>
                  <a:noFill/>
                </a:ln>
                <a:solidFill>
                  <a:prstClr val="black"/>
                </a:solidFill>
                <a:effectLst/>
                <a:uLnTx/>
                <a:uFillTx/>
              </a:rPr>
              <a:t>   ITL : driving current for the laser</a:t>
            </a:r>
          </a:p>
          <a:p>
            <a:pPr marL="0" marR="0" lvl="0" indent="0" defTabSz="457200" eaLnBrk="1" fontAlgn="base" latinLnBrk="0" hangingPunct="1">
              <a:lnSpc>
                <a:spcPct val="100000"/>
              </a:lnSpc>
              <a:spcBef>
                <a:spcPts val="0"/>
              </a:spcBef>
              <a:spcAft>
                <a:spcPts val="0"/>
              </a:spcAft>
              <a:buClrTx/>
              <a:buSzTx/>
              <a:buFontTx/>
              <a:buNone/>
              <a:tabLst/>
              <a:defRPr/>
            </a:pPr>
            <a:endParaRPr kumimoji="0" lang="en-US" altLang="ko-KR" sz="2000" b="0" i="0" u="none" strike="noStrike" kern="0" cap="none" spc="0" normalizeH="0" baseline="0" noProof="0" dirty="0">
              <a:ln>
                <a:noFill/>
              </a:ln>
              <a:solidFill>
                <a:prstClr val="black"/>
              </a:solidFill>
              <a:effectLst/>
              <a:uLnTx/>
              <a:uFillTx/>
            </a:endParaRPr>
          </a:p>
          <a:p>
            <a:pPr marL="0" marR="0" lvl="0" indent="0" defTabSz="457200" eaLnBrk="1" fontAlgn="base" latinLnBrk="0" hangingPunct="1">
              <a:lnSpc>
                <a:spcPct val="100000"/>
              </a:lnSpc>
              <a:spcBef>
                <a:spcPts val="0"/>
              </a:spcBef>
              <a:spcAft>
                <a:spcPts val="0"/>
              </a:spcAft>
              <a:buClrTx/>
              <a:buSzTx/>
              <a:buFontTx/>
              <a:buNone/>
              <a:tabLst/>
              <a:defRPr/>
            </a:pPr>
            <a:r>
              <a:rPr kumimoji="0" lang="en-US" altLang="ko-KR" sz="2000" b="0" i="0" u="none" strike="noStrike" kern="0" cap="none" spc="0" normalizeH="0" baseline="0" noProof="0" dirty="0">
                <a:ln>
                  <a:noFill/>
                </a:ln>
                <a:solidFill>
                  <a:prstClr val="black"/>
                </a:solidFill>
                <a:effectLst/>
                <a:uLnTx/>
                <a:uFillTx/>
              </a:rPr>
              <a:t>   KIF : laser frequency tuning gain</a:t>
            </a:r>
            <a:endParaRPr kumimoji="0" lang="el-GR" altLang="ko-KR" sz="2000" b="0" i="0" u="none" strike="noStrike" kern="0" cap="none" spc="0" normalizeH="0" baseline="0" noProof="0" dirty="0">
              <a:ln>
                <a:noFill/>
              </a:ln>
              <a:solidFill>
                <a:prstClr val="black"/>
              </a:solidFill>
              <a:effectLst/>
              <a:uLnTx/>
              <a:uFillTx/>
            </a:endParaRPr>
          </a:p>
        </p:txBody>
      </p:sp>
      <p:pic>
        <p:nvPicPr>
          <p:cNvPr id="5" name="그림 4" descr="도표, 라인, 텍스트, 그래프이(가) 표시된 사진&#10;&#10;AI가 생성한 콘텐츠는 부정확할 수 있습니다.">
            <a:extLst>
              <a:ext uri="{FF2B5EF4-FFF2-40B4-BE49-F238E27FC236}">
                <a16:creationId xmlns:a16="http://schemas.microsoft.com/office/drawing/2014/main" id="{1CD4D259-3CD7-440D-8861-23B2E190114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2704" y="14505721"/>
            <a:ext cx="5493766" cy="3955091"/>
          </a:xfrm>
          <a:prstGeom prst="rect">
            <a:avLst/>
          </a:prstGeom>
          <a:noFill/>
          <a:ln>
            <a:noFill/>
          </a:ln>
        </p:spPr>
      </p:pic>
      <p:pic>
        <p:nvPicPr>
          <p:cNvPr id="6" name="그림 5" descr="라인, 도표, 그래프, 텍스트이(가) 표시된 사진&#10;&#10;AI가 생성한 콘텐츠는 부정확할 수 있습니다.">
            <a:extLst>
              <a:ext uri="{FF2B5EF4-FFF2-40B4-BE49-F238E27FC236}">
                <a16:creationId xmlns:a16="http://schemas.microsoft.com/office/drawing/2014/main" id="{0984FCFD-256D-08B7-7FD4-A650532B577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15740" y="13906430"/>
            <a:ext cx="7172170" cy="4564475"/>
          </a:xfrm>
          <a:prstGeom prst="rect">
            <a:avLst/>
          </a:prstGeom>
          <a:noFill/>
          <a:ln>
            <a:noFill/>
          </a:ln>
        </p:spPr>
      </p:pic>
      <p:pic>
        <p:nvPicPr>
          <p:cNvPr id="8" name="그림 7" descr="텍스트, 도표, 평면도, 기술 도면이(가) 표시된 사진&#10;&#10;AI가 생성한 콘텐츠는 부정확할 수 있습니다.">
            <a:extLst>
              <a:ext uri="{FF2B5EF4-FFF2-40B4-BE49-F238E27FC236}">
                <a16:creationId xmlns:a16="http://schemas.microsoft.com/office/drawing/2014/main" id="{5A9CD36C-C0B8-1163-618C-1DD542AFB28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960373" y="22348523"/>
            <a:ext cx="7135908" cy="4799473"/>
          </a:xfrm>
          <a:prstGeom prst="rect">
            <a:avLst/>
          </a:prstGeom>
          <a:noFill/>
          <a:ln>
            <a:noFill/>
          </a:ln>
        </p:spPr>
      </p:pic>
      <p:pic>
        <p:nvPicPr>
          <p:cNvPr id="9" name="그림 8" descr="텍스트, 라인, 도표, 그래프이(가) 표시된 사진&#10;&#10;AI가 생성한 콘텐츠는 부정확할 수 있습니다.">
            <a:extLst>
              <a:ext uri="{FF2B5EF4-FFF2-40B4-BE49-F238E27FC236}">
                <a16:creationId xmlns:a16="http://schemas.microsoft.com/office/drawing/2014/main" id="{31658034-A24D-DDAA-5EBF-1D3473A7C5A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14316" y="23470502"/>
            <a:ext cx="5759607" cy="3543747"/>
          </a:xfrm>
          <a:prstGeom prst="rect">
            <a:avLst/>
          </a:prstGeom>
          <a:noFill/>
          <a:ln>
            <a:noFill/>
          </a:ln>
        </p:spPr>
      </p:pic>
      <p:pic>
        <p:nvPicPr>
          <p:cNvPr id="11" name="그림 10" descr="텍스트, 전자제품, 스크린샷, 멀티미디어이(가) 표시된 사진&#10;&#10;AI가 생성한 콘텐츠는 부정확할 수 있습니다.">
            <a:extLst>
              <a:ext uri="{FF2B5EF4-FFF2-40B4-BE49-F238E27FC236}">
                <a16:creationId xmlns:a16="http://schemas.microsoft.com/office/drawing/2014/main" id="{84611963-745C-B495-932E-140071526CCC}"/>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76839" y="23470502"/>
            <a:ext cx="4838166" cy="3661273"/>
          </a:xfrm>
          <a:prstGeom prst="rect">
            <a:avLst/>
          </a:prstGeom>
          <a:noFill/>
          <a:ln>
            <a:noFill/>
          </a:ln>
        </p:spPr>
      </p:pic>
      <p:pic>
        <p:nvPicPr>
          <p:cNvPr id="17" name="_x470477416" descr="EMB000021fc4db8">
            <a:extLst>
              <a:ext uri="{FF2B5EF4-FFF2-40B4-BE49-F238E27FC236}">
                <a16:creationId xmlns:a16="http://schemas.microsoft.com/office/drawing/2014/main" id="{99178E9D-7D67-C1A0-A4DB-B56C30F0695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86136" y="29193659"/>
            <a:ext cx="3989145" cy="2991491"/>
          </a:xfrm>
          <a:prstGeom prst="rect">
            <a:avLst/>
          </a:prstGeom>
          <a:noFill/>
          <a:extLst>
            <a:ext uri="{909E8E84-426E-40DD-AFC4-6F175D3DCCD1}">
              <a14:hiddenFill xmlns:a14="http://schemas.microsoft.com/office/drawing/2010/main">
                <a:solidFill>
                  <a:srgbClr val="FFFFFF"/>
                </a:solidFill>
              </a14:hiddenFill>
            </a:ext>
          </a:extLst>
        </p:spPr>
      </p:pic>
      <p:pic>
        <p:nvPicPr>
          <p:cNvPr id="19" name="_x470477704" descr="EMB000021fc4dba">
            <a:extLst>
              <a:ext uri="{FF2B5EF4-FFF2-40B4-BE49-F238E27FC236}">
                <a16:creationId xmlns:a16="http://schemas.microsoft.com/office/drawing/2014/main" id="{B6ED8166-9D33-909A-2553-41A71779C4E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217202" y="29193657"/>
            <a:ext cx="3990128" cy="299149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4A8A085A-A2F6-7405-3BB9-AB2A660AE3F9}"/>
              </a:ext>
            </a:extLst>
          </p:cNvPr>
          <p:cNvSpPr txBox="1"/>
          <p:nvPr/>
        </p:nvSpPr>
        <p:spPr>
          <a:xfrm>
            <a:off x="5802982" y="32613194"/>
            <a:ext cx="8454447" cy="369332"/>
          </a:xfrm>
          <a:prstGeom prst="rect">
            <a:avLst/>
          </a:prstGeom>
          <a:noFill/>
        </p:spPr>
        <p:txBody>
          <a:bodyPr wrap="square" rtlCol="0">
            <a:spAutoFit/>
          </a:bodyPr>
          <a:lstStyle/>
          <a:p>
            <a:pPr defTabSz="914400" fontAlgn="base">
              <a:spcBef>
                <a:spcPct val="0"/>
              </a:spcBef>
              <a:spcAft>
                <a:spcPct val="0"/>
              </a:spcAft>
            </a:pPr>
            <a:r>
              <a:rPr kumimoji="1" lang="en-US" altLang="ko-KR" sz="1800" dirty="0">
                <a:solidFill>
                  <a:srgbClr val="000000"/>
                </a:solidFill>
                <a:latin typeface="Times New Roman" panose="02020603050405020304" pitchFamily="18" charset="0"/>
                <a:ea typeface="굴림" charset="-127"/>
                <a:cs typeface="Times New Roman" panose="02020603050405020304" pitchFamily="18" charset="0"/>
              </a:rPr>
              <a:t>Fig5. Measured output waveforms when signals with frequencies higher (a) and lower (b) .</a:t>
            </a:r>
            <a:endParaRPr kumimoji="1" lang="ko-KR" altLang="en-US" sz="1800" dirty="0">
              <a:solidFill>
                <a:srgbClr val="000000"/>
              </a:solidFill>
              <a:latin typeface="Times New Roman" panose="02020603050405020304" pitchFamily="18" charset="0"/>
              <a:ea typeface="굴림" charset="-127"/>
              <a:cs typeface="Times New Roman" panose="02020603050405020304" pitchFamily="18" charset="0"/>
            </a:endParaRPr>
          </a:p>
        </p:txBody>
      </p:sp>
      <p:grpSp>
        <p:nvGrpSpPr>
          <p:cNvPr id="39" name="그룹 38">
            <a:extLst>
              <a:ext uri="{FF2B5EF4-FFF2-40B4-BE49-F238E27FC236}">
                <a16:creationId xmlns:a16="http://schemas.microsoft.com/office/drawing/2014/main" id="{15A29BAE-E845-1A1C-4D1B-B0D7F05EE5EF}"/>
              </a:ext>
            </a:extLst>
          </p:cNvPr>
          <p:cNvGrpSpPr/>
          <p:nvPr/>
        </p:nvGrpSpPr>
        <p:grpSpPr>
          <a:xfrm>
            <a:off x="15041461" y="28780259"/>
            <a:ext cx="9881160" cy="4204374"/>
            <a:chOff x="533468" y="33327333"/>
            <a:chExt cx="9881160" cy="4204374"/>
          </a:xfrm>
        </p:grpSpPr>
        <p:grpSp>
          <p:nvGrpSpPr>
            <p:cNvPr id="170" name="그룹 169">
              <a:extLst>
                <a:ext uri="{FF2B5EF4-FFF2-40B4-BE49-F238E27FC236}">
                  <a16:creationId xmlns:a16="http://schemas.microsoft.com/office/drawing/2014/main" id="{ED55AC19-A7F4-502E-A418-8B0495C8B36E}"/>
                </a:ext>
              </a:extLst>
            </p:cNvPr>
            <p:cNvGrpSpPr/>
            <p:nvPr/>
          </p:nvGrpSpPr>
          <p:grpSpPr>
            <a:xfrm>
              <a:off x="533468" y="33327333"/>
              <a:ext cx="8472000" cy="3628828"/>
              <a:chOff x="3858434" y="694372"/>
              <a:chExt cx="5982686" cy="2599800"/>
            </a:xfrm>
          </p:grpSpPr>
          <p:pic>
            <p:nvPicPr>
              <p:cNvPr id="171" name="그림 170">
                <a:extLst>
                  <a:ext uri="{FF2B5EF4-FFF2-40B4-BE49-F238E27FC236}">
                    <a16:creationId xmlns:a16="http://schemas.microsoft.com/office/drawing/2014/main" id="{F5067390-8A75-F0FA-097D-515064BF5AFB}"/>
                  </a:ext>
                </a:extLst>
              </p:cNvPr>
              <p:cNvPicPr>
                <a:picLocks noChangeAspect="1"/>
              </p:cNvPicPr>
              <p:nvPr/>
            </p:nvPicPr>
            <p:blipFill rotWithShape="1">
              <a:blip r:embed="rId13">
                <a:extLst>
                  <a:ext uri="{28A0092B-C50C-407E-A947-70E740481C1C}">
                    <a14:useLocalDpi xmlns:a14="http://schemas.microsoft.com/office/drawing/2010/main" val="0"/>
                  </a:ext>
                </a:extLst>
              </a:blip>
              <a:srcRect l="4858" r="52061" b="48369"/>
              <a:stretch/>
            </p:blipFill>
            <p:spPr>
              <a:xfrm>
                <a:off x="3858434" y="694372"/>
                <a:ext cx="2822067" cy="2531364"/>
              </a:xfrm>
              <a:prstGeom prst="rect">
                <a:avLst/>
              </a:prstGeom>
            </p:spPr>
          </p:pic>
          <p:pic>
            <p:nvPicPr>
              <p:cNvPr id="172" name="그림 171">
                <a:extLst>
                  <a:ext uri="{FF2B5EF4-FFF2-40B4-BE49-F238E27FC236}">
                    <a16:creationId xmlns:a16="http://schemas.microsoft.com/office/drawing/2014/main" id="{086C55BA-7194-BDFC-3208-C5429517CDE3}"/>
                  </a:ext>
                </a:extLst>
              </p:cNvPr>
              <p:cNvPicPr>
                <a:picLocks noChangeAspect="1"/>
              </p:cNvPicPr>
              <p:nvPr/>
            </p:nvPicPr>
            <p:blipFill rotWithShape="1">
              <a:blip r:embed="rId13">
                <a:extLst>
                  <a:ext uri="{28A0092B-C50C-407E-A947-70E740481C1C}">
                    <a14:useLocalDpi xmlns:a14="http://schemas.microsoft.com/office/drawing/2010/main" val="0"/>
                  </a:ext>
                </a:extLst>
              </a:blip>
              <a:srcRect l="49189" r="3523" b="48369"/>
              <a:stretch/>
            </p:blipFill>
            <p:spPr>
              <a:xfrm>
                <a:off x="6743548" y="705423"/>
                <a:ext cx="3097572" cy="2531364"/>
              </a:xfrm>
              <a:prstGeom prst="rect">
                <a:avLst/>
              </a:prstGeom>
            </p:spPr>
          </p:pic>
          <p:sp>
            <p:nvSpPr>
              <p:cNvPr id="173" name="직사각형 172">
                <a:extLst>
                  <a:ext uri="{FF2B5EF4-FFF2-40B4-BE49-F238E27FC236}">
                    <a16:creationId xmlns:a16="http://schemas.microsoft.com/office/drawing/2014/main" id="{00E8CBB3-E171-FC6E-882B-94710B3A63C8}"/>
                  </a:ext>
                </a:extLst>
              </p:cNvPr>
              <p:cNvSpPr/>
              <p:nvPr/>
            </p:nvSpPr>
            <p:spPr>
              <a:xfrm>
                <a:off x="6808652" y="735781"/>
                <a:ext cx="280416" cy="292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4" name="직사각형 173">
                <a:extLst>
                  <a:ext uri="{FF2B5EF4-FFF2-40B4-BE49-F238E27FC236}">
                    <a16:creationId xmlns:a16="http://schemas.microsoft.com/office/drawing/2014/main" id="{8D4A1452-6900-EF77-5DDE-DB14116A3D26}"/>
                  </a:ext>
                </a:extLst>
              </p:cNvPr>
              <p:cNvSpPr/>
              <p:nvPr/>
            </p:nvSpPr>
            <p:spPr>
              <a:xfrm>
                <a:off x="6801014" y="3001564"/>
                <a:ext cx="280416" cy="292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8" name="TextBox 27">
              <a:extLst>
                <a:ext uri="{FF2B5EF4-FFF2-40B4-BE49-F238E27FC236}">
                  <a16:creationId xmlns:a16="http://schemas.microsoft.com/office/drawing/2014/main" id="{726188F7-F8BA-7D42-7320-0307D40BCFB4}"/>
                </a:ext>
              </a:extLst>
            </p:cNvPr>
            <p:cNvSpPr txBox="1"/>
            <p:nvPr/>
          </p:nvSpPr>
          <p:spPr>
            <a:xfrm>
              <a:off x="2462958" y="37162375"/>
              <a:ext cx="7951670" cy="369332"/>
            </a:xfrm>
            <a:prstGeom prst="rect">
              <a:avLst/>
            </a:prstGeom>
            <a:noFill/>
          </p:spPr>
          <p:txBody>
            <a:bodyPr wrap="square" rtlCol="0">
              <a:spAutoFit/>
            </a:bodyPr>
            <a:lstStyle/>
            <a:p>
              <a:pPr defTabSz="914400" fontAlgn="base">
                <a:spcBef>
                  <a:spcPct val="0"/>
                </a:spcBef>
                <a:spcAft>
                  <a:spcPct val="0"/>
                </a:spcAft>
              </a:pPr>
              <a:r>
                <a:rPr kumimoji="1" lang="en-US" altLang="ko-KR" sz="1800" dirty="0">
                  <a:solidFill>
                    <a:srgbClr val="000000"/>
                  </a:solidFill>
                  <a:latin typeface="Times New Roman" panose="02020603050405020304" pitchFamily="18" charset="0"/>
                  <a:ea typeface="굴림" charset="-127"/>
                  <a:cs typeface="Times New Roman" panose="02020603050405020304" pitchFamily="18" charset="0"/>
                </a:rPr>
                <a:t>Fig6. FFT results ; (a) open loop (b) closed loop</a:t>
              </a:r>
              <a:endParaRPr kumimoji="1" lang="ko-KR" altLang="en-US" sz="1800" dirty="0">
                <a:solidFill>
                  <a:srgbClr val="000000"/>
                </a:solidFill>
                <a:latin typeface="Times New Roman" panose="02020603050405020304" pitchFamily="18" charset="0"/>
                <a:ea typeface="굴림" charset="-127"/>
                <a:cs typeface="Times New Roman" panose="02020603050405020304" pitchFamily="18" charset="0"/>
              </a:endParaRPr>
            </a:p>
          </p:txBody>
        </p:sp>
        <p:sp>
          <p:nvSpPr>
            <p:cNvPr id="33" name="TextBox 32">
              <a:extLst>
                <a:ext uri="{FF2B5EF4-FFF2-40B4-BE49-F238E27FC236}">
                  <a16:creationId xmlns:a16="http://schemas.microsoft.com/office/drawing/2014/main" id="{83DF90E2-458F-5C38-8BE9-4FAA12DE4FF7}"/>
                </a:ext>
              </a:extLst>
            </p:cNvPr>
            <p:cNvSpPr txBox="1"/>
            <p:nvPr/>
          </p:nvSpPr>
          <p:spPr>
            <a:xfrm>
              <a:off x="2413525" y="36818263"/>
              <a:ext cx="1603248" cy="338554"/>
            </a:xfrm>
            <a:prstGeom prst="rect">
              <a:avLst/>
            </a:prstGeom>
            <a:noFill/>
          </p:spPr>
          <p:txBody>
            <a:bodyPr wrap="square" rtlCol="0">
              <a:spAutoFit/>
            </a:bodyPr>
            <a:lstStyle/>
            <a:p>
              <a:r>
                <a:rPr lang="en-US" altLang="ko-KR" sz="1600" dirty="0"/>
                <a:t>(a) </a:t>
              </a:r>
              <a:endParaRPr lang="ko-KR" altLang="en-US" sz="1600" dirty="0"/>
            </a:p>
          </p:txBody>
        </p:sp>
        <p:sp>
          <p:nvSpPr>
            <p:cNvPr id="35" name="TextBox 34">
              <a:extLst>
                <a:ext uri="{FF2B5EF4-FFF2-40B4-BE49-F238E27FC236}">
                  <a16:creationId xmlns:a16="http://schemas.microsoft.com/office/drawing/2014/main" id="{4965CECB-48A7-06D3-962D-ADB94C2F59CB}"/>
                </a:ext>
              </a:extLst>
            </p:cNvPr>
            <p:cNvSpPr txBox="1"/>
            <p:nvPr/>
          </p:nvSpPr>
          <p:spPr>
            <a:xfrm>
              <a:off x="6603474" y="36855248"/>
              <a:ext cx="1603248" cy="338554"/>
            </a:xfrm>
            <a:prstGeom prst="rect">
              <a:avLst/>
            </a:prstGeom>
            <a:noFill/>
          </p:spPr>
          <p:txBody>
            <a:bodyPr wrap="square" rtlCol="0">
              <a:spAutoFit/>
            </a:bodyPr>
            <a:lstStyle/>
            <a:p>
              <a:r>
                <a:rPr lang="en-US" altLang="ko-KR" sz="1600" dirty="0"/>
                <a:t>(b)</a:t>
              </a:r>
              <a:endParaRPr lang="ko-KR" altLang="en-US" sz="1600" dirty="0"/>
            </a:p>
          </p:txBody>
        </p:sp>
      </p:grpSp>
      <p:graphicFrame>
        <p:nvGraphicFramePr>
          <p:cNvPr id="36" name="표 35">
            <a:extLst>
              <a:ext uri="{FF2B5EF4-FFF2-40B4-BE49-F238E27FC236}">
                <a16:creationId xmlns:a16="http://schemas.microsoft.com/office/drawing/2014/main" id="{A0CB6F56-B634-6D63-4237-321762020404}"/>
              </a:ext>
            </a:extLst>
          </p:cNvPr>
          <p:cNvGraphicFramePr>
            <a:graphicFrameLocks noGrp="1"/>
          </p:cNvGraphicFramePr>
          <p:nvPr>
            <p:extLst>
              <p:ext uri="{D42A27DB-BD31-4B8C-83A1-F6EECF244321}">
                <p14:modId xmlns:p14="http://schemas.microsoft.com/office/powerpoint/2010/main" val="1507266637"/>
              </p:ext>
            </p:extLst>
          </p:nvPr>
        </p:nvGraphicFramePr>
        <p:xfrm>
          <a:off x="23832191" y="29134119"/>
          <a:ext cx="5273134" cy="3937569"/>
        </p:xfrm>
        <a:graphic>
          <a:graphicData uri="http://schemas.openxmlformats.org/drawingml/2006/table">
            <a:tbl>
              <a:tblPr firstRow="1" bandRow="1">
                <a:tableStyleId>{5940675A-B579-460E-94D1-54222C63F5DA}</a:tableStyleId>
              </a:tblPr>
              <a:tblGrid>
                <a:gridCol w="2636567">
                  <a:extLst>
                    <a:ext uri="{9D8B030D-6E8A-4147-A177-3AD203B41FA5}">
                      <a16:colId xmlns:a16="http://schemas.microsoft.com/office/drawing/2014/main" val="1751062674"/>
                    </a:ext>
                  </a:extLst>
                </a:gridCol>
                <a:gridCol w="2636567">
                  <a:extLst>
                    <a:ext uri="{9D8B030D-6E8A-4147-A177-3AD203B41FA5}">
                      <a16:colId xmlns:a16="http://schemas.microsoft.com/office/drawing/2014/main" val="2838591945"/>
                    </a:ext>
                  </a:extLst>
                </a:gridCol>
              </a:tblGrid>
              <a:tr h="740969">
                <a:tc>
                  <a:txBody>
                    <a:bodyPr/>
                    <a:lstStyle/>
                    <a:p>
                      <a:pPr algn="ctr" rtl="0" fontAlgn="ctr"/>
                      <a:r>
                        <a:rPr lang="en-US" sz="2000" b="0" i="0" u="none" strike="noStrike" dirty="0">
                          <a:solidFill>
                            <a:srgbClr val="000000"/>
                          </a:solidFill>
                          <a:effectLst/>
                          <a:latin typeface="+mn-ea"/>
                          <a:ea typeface="+mn-ea"/>
                        </a:rPr>
                        <a:t>Method</a:t>
                      </a:r>
                    </a:p>
                  </a:txBody>
                  <a:tcPr marL="7620" marR="7620" marT="7620" marB="0" anchor="ctr">
                    <a:solidFill>
                      <a:schemeClr val="bg2">
                        <a:lumMod val="90000"/>
                      </a:schemeClr>
                    </a:solidFill>
                  </a:tcPr>
                </a:tc>
                <a:tc>
                  <a:txBody>
                    <a:bodyPr/>
                    <a:lstStyle/>
                    <a:p>
                      <a:pPr algn="ctr" rtl="0" fontAlgn="ctr"/>
                      <a:r>
                        <a:rPr lang="en-US" sz="2000" b="0" i="0" u="none" strike="noStrike" dirty="0">
                          <a:solidFill>
                            <a:srgbClr val="000000"/>
                          </a:solidFill>
                          <a:effectLst/>
                          <a:latin typeface="+mn-ea"/>
                          <a:ea typeface="+mn-ea"/>
                        </a:rPr>
                        <a:t>Analog EO-PLL</a:t>
                      </a:r>
                    </a:p>
                  </a:txBody>
                  <a:tcPr marL="7620" marR="7620" marT="7620" marB="0" anchor="ctr">
                    <a:solidFill>
                      <a:schemeClr val="bg2">
                        <a:lumMod val="90000"/>
                      </a:schemeClr>
                    </a:solidFill>
                  </a:tcPr>
                </a:tc>
                <a:extLst>
                  <a:ext uri="{0D108BD9-81ED-4DB2-BD59-A6C34878D82A}">
                    <a16:rowId xmlns:a16="http://schemas.microsoft.com/office/drawing/2014/main" val="1153652412"/>
                  </a:ext>
                </a:extLst>
              </a:tr>
              <a:tr h="399575">
                <a:tc>
                  <a:txBody>
                    <a:bodyPr/>
                    <a:lstStyle/>
                    <a:p>
                      <a:pPr algn="ctr" rtl="0" fontAlgn="ctr"/>
                      <a:r>
                        <a:rPr lang="en-US" sz="2000" b="0" i="0" u="none" strike="noStrike">
                          <a:solidFill>
                            <a:srgbClr val="000000"/>
                          </a:solidFill>
                          <a:effectLst/>
                          <a:latin typeface="+mn-ea"/>
                          <a:ea typeface="+mn-ea"/>
                        </a:rPr>
                        <a:t>Tech</a:t>
                      </a:r>
                    </a:p>
                  </a:txBody>
                  <a:tcPr marL="7620" marR="7620" marT="7620" marB="0" anchor="ctr"/>
                </a:tc>
                <a:tc>
                  <a:txBody>
                    <a:bodyPr/>
                    <a:lstStyle/>
                    <a:p>
                      <a:pPr algn="ctr" rtl="0" fontAlgn="ctr"/>
                      <a:r>
                        <a:rPr lang="en-US" sz="2000" b="0" i="0" u="none" strike="noStrike">
                          <a:solidFill>
                            <a:srgbClr val="000000"/>
                          </a:solidFill>
                          <a:effectLst/>
                          <a:latin typeface="+mn-ea"/>
                          <a:ea typeface="+mn-ea"/>
                        </a:rPr>
                        <a:t>28nm CMOS</a:t>
                      </a:r>
                    </a:p>
                  </a:txBody>
                  <a:tcPr marL="7620" marR="7620" marT="7620" marB="0" anchor="ctr"/>
                </a:tc>
                <a:extLst>
                  <a:ext uri="{0D108BD9-81ED-4DB2-BD59-A6C34878D82A}">
                    <a16:rowId xmlns:a16="http://schemas.microsoft.com/office/drawing/2014/main" val="3394008540"/>
                  </a:ext>
                </a:extLst>
              </a:tr>
              <a:tr h="399575">
                <a:tc>
                  <a:txBody>
                    <a:bodyPr/>
                    <a:lstStyle/>
                    <a:p>
                      <a:pPr algn="ctr" rtl="0" fontAlgn="ctr"/>
                      <a:r>
                        <a:rPr lang="en-US" sz="2000" b="0" i="0" u="none" strike="noStrike">
                          <a:solidFill>
                            <a:srgbClr val="000000"/>
                          </a:solidFill>
                          <a:effectLst/>
                          <a:latin typeface="+mn-ea"/>
                          <a:ea typeface="+mn-ea"/>
                        </a:rPr>
                        <a:t>Power Consumption</a:t>
                      </a:r>
                    </a:p>
                  </a:txBody>
                  <a:tcPr marL="7620" marR="7620" marT="7620" marB="0" anchor="ctr"/>
                </a:tc>
                <a:tc>
                  <a:txBody>
                    <a:bodyPr/>
                    <a:lstStyle/>
                    <a:p>
                      <a:pPr algn="ctr" rtl="0" fontAlgn="ctr"/>
                      <a:r>
                        <a:rPr lang="el-GR" sz="2000" b="0" i="0" u="none" strike="noStrike" dirty="0">
                          <a:solidFill>
                            <a:srgbClr val="000000"/>
                          </a:solidFill>
                          <a:effectLst/>
                          <a:latin typeface="+mn-ea"/>
                          <a:ea typeface="+mn-ea"/>
                        </a:rPr>
                        <a:t>10μ</a:t>
                      </a:r>
                      <a:r>
                        <a:rPr lang="en-US" sz="2000" b="0" i="0" u="none" strike="noStrike" dirty="0">
                          <a:solidFill>
                            <a:srgbClr val="000000"/>
                          </a:solidFill>
                          <a:effectLst/>
                          <a:latin typeface="+mn-ea"/>
                          <a:ea typeface="+mn-ea"/>
                        </a:rPr>
                        <a:t>W</a:t>
                      </a:r>
                    </a:p>
                  </a:txBody>
                  <a:tcPr marL="7620" marR="7620" marT="7620" marB="0" anchor="ctr"/>
                </a:tc>
                <a:extLst>
                  <a:ext uri="{0D108BD9-81ED-4DB2-BD59-A6C34878D82A}">
                    <a16:rowId xmlns:a16="http://schemas.microsoft.com/office/drawing/2014/main" val="3011248197"/>
                  </a:ext>
                </a:extLst>
              </a:tr>
              <a:tr h="399575">
                <a:tc>
                  <a:txBody>
                    <a:bodyPr/>
                    <a:lstStyle/>
                    <a:p>
                      <a:pPr algn="ctr" rtl="0" fontAlgn="ctr"/>
                      <a:r>
                        <a:rPr lang="en-US" sz="2000" b="0" i="0" u="none" strike="noStrike">
                          <a:solidFill>
                            <a:srgbClr val="000000"/>
                          </a:solidFill>
                          <a:effectLst/>
                          <a:latin typeface="+mn-ea"/>
                          <a:ea typeface="+mn-ea"/>
                        </a:rPr>
                        <a:t>Laser</a:t>
                      </a:r>
                    </a:p>
                  </a:txBody>
                  <a:tcPr marL="7620" marR="7620" marT="7620" marB="0" anchor="ctr"/>
                </a:tc>
                <a:tc>
                  <a:txBody>
                    <a:bodyPr/>
                    <a:lstStyle/>
                    <a:p>
                      <a:pPr algn="ctr" rtl="0" fontAlgn="ctr"/>
                      <a:r>
                        <a:rPr lang="en-US" sz="2000" b="0" i="0" u="none" strike="noStrike">
                          <a:solidFill>
                            <a:srgbClr val="000000"/>
                          </a:solidFill>
                          <a:effectLst/>
                          <a:latin typeface="+mn-ea"/>
                          <a:ea typeface="+mn-ea"/>
                        </a:rPr>
                        <a:t>DFB</a:t>
                      </a:r>
                    </a:p>
                  </a:txBody>
                  <a:tcPr marL="7620" marR="7620" marT="7620" marB="0" anchor="ctr"/>
                </a:tc>
                <a:extLst>
                  <a:ext uri="{0D108BD9-81ED-4DB2-BD59-A6C34878D82A}">
                    <a16:rowId xmlns:a16="http://schemas.microsoft.com/office/drawing/2014/main" val="3025322775"/>
                  </a:ext>
                </a:extLst>
              </a:tr>
              <a:tr h="399575">
                <a:tc>
                  <a:txBody>
                    <a:bodyPr/>
                    <a:lstStyle/>
                    <a:p>
                      <a:pPr algn="ctr" rtl="0" fontAlgn="ctr"/>
                      <a:r>
                        <a:rPr lang="en-US" sz="2000" b="0" i="0" u="none" strike="noStrike">
                          <a:solidFill>
                            <a:srgbClr val="000000"/>
                          </a:solidFill>
                          <a:effectLst/>
                          <a:latin typeface="+mn-ea"/>
                          <a:ea typeface="+mn-ea"/>
                        </a:rPr>
                        <a:t>Wavelength</a:t>
                      </a:r>
                    </a:p>
                  </a:txBody>
                  <a:tcPr marL="7620" marR="7620" marT="7620" marB="0" anchor="ctr"/>
                </a:tc>
                <a:tc>
                  <a:txBody>
                    <a:bodyPr/>
                    <a:lstStyle/>
                    <a:p>
                      <a:pPr algn="ctr" rtl="0" fontAlgn="ctr"/>
                      <a:r>
                        <a:rPr lang="en-US" sz="2000" b="0" i="0" u="none" strike="noStrike" dirty="0">
                          <a:solidFill>
                            <a:srgbClr val="000000"/>
                          </a:solidFill>
                          <a:effectLst/>
                          <a:latin typeface="+mn-ea"/>
                          <a:ea typeface="+mn-ea"/>
                        </a:rPr>
                        <a:t>1550nm</a:t>
                      </a:r>
                    </a:p>
                  </a:txBody>
                  <a:tcPr marL="7620" marR="7620" marT="7620" marB="0" anchor="ctr"/>
                </a:tc>
                <a:extLst>
                  <a:ext uri="{0D108BD9-81ED-4DB2-BD59-A6C34878D82A}">
                    <a16:rowId xmlns:a16="http://schemas.microsoft.com/office/drawing/2014/main" val="280836683"/>
                  </a:ext>
                </a:extLst>
              </a:tr>
              <a:tr h="399575">
                <a:tc>
                  <a:txBody>
                    <a:bodyPr/>
                    <a:lstStyle/>
                    <a:p>
                      <a:pPr algn="ctr" rtl="0" fontAlgn="ctr"/>
                      <a:r>
                        <a:rPr lang="en-US" sz="2000" b="0" i="0" u="none" strike="noStrike">
                          <a:solidFill>
                            <a:srgbClr val="000000"/>
                          </a:solidFill>
                          <a:effectLst/>
                          <a:latin typeface="+mn-ea"/>
                          <a:ea typeface="+mn-ea"/>
                        </a:rPr>
                        <a:t>Detection Range</a:t>
                      </a:r>
                    </a:p>
                  </a:txBody>
                  <a:tcPr marL="7620" marR="7620" marT="7620" marB="0" anchor="ctr"/>
                </a:tc>
                <a:tc>
                  <a:txBody>
                    <a:bodyPr/>
                    <a:lstStyle/>
                    <a:p>
                      <a:pPr algn="ctr" rtl="0" fontAlgn="ctr"/>
                      <a:r>
                        <a:rPr lang="en-US" sz="2000" b="0" i="0" u="none" strike="noStrike" dirty="0">
                          <a:solidFill>
                            <a:srgbClr val="000000"/>
                          </a:solidFill>
                          <a:effectLst/>
                          <a:latin typeface="+mn-ea"/>
                          <a:ea typeface="+mn-ea"/>
                        </a:rPr>
                        <a:t>0.1m to 3m</a:t>
                      </a:r>
                    </a:p>
                  </a:txBody>
                  <a:tcPr marL="7620" marR="7620" marT="7620" marB="0" anchor="ctr"/>
                </a:tc>
                <a:extLst>
                  <a:ext uri="{0D108BD9-81ED-4DB2-BD59-A6C34878D82A}">
                    <a16:rowId xmlns:a16="http://schemas.microsoft.com/office/drawing/2014/main" val="188315502"/>
                  </a:ext>
                </a:extLst>
              </a:tr>
              <a:tr h="399575">
                <a:tc>
                  <a:txBody>
                    <a:bodyPr/>
                    <a:lstStyle/>
                    <a:p>
                      <a:pPr algn="ctr" rtl="0" fontAlgn="ctr"/>
                      <a:r>
                        <a:rPr lang="en-US" sz="2000" b="0" i="0" u="none" strike="noStrike">
                          <a:solidFill>
                            <a:srgbClr val="000000"/>
                          </a:solidFill>
                          <a:effectLst/>
                          <a:latin typeface="+mn-ea"/>
                          <a:ea typeface="+mn-ea"/>
                        </a:rPr>
                        <a:t>Chirp Rate (KHz)</a:t>
                      </a:r>
                    </a:p>
                  </a:txBody>
                  <a:tcPr marL="7620" marR="7620" marT="7620" marB="0" anchor="ctr"/>
                </a:tc>
                <a:tc>
                  <a:txBody>
                    <a:bodyPr/>
                    <a:lstStyle/>
                    <a:p>
                      <a:pPr algn="ctr" rtl="0" fontAlgn="ctr"/>
                      <a:r>
                        <a:rPr lang="en-US" altLang="ko-KR" sz="2000" b="0" i="0" u="none" strike="noStrike" dirty="0">
                          <a:solidFill>
                            <a:srgbClr val="000000"/>
                          </a:solidFill>
                          <a:effectLst/>
                          <a:latin typeface="+mn-ea"/>
                          <a:ea typeface="+mn-ea"/>
                        </a:rPr>
                        <a:t>10</a:t>
                      </a:r>
                    </a:p>
                  </a:txBody>
                  <a:tcPr marL="7620" marR="7620" marT="7620" marB="0" anchor="ctr"/>
                </a:tc>
                <a:extLst>
                  <a:ext uri="{0D108BD9-81ED-4DB2-BD59-A6C34878D82A}">
                    <a16:rowId xmlns:a16="http://schemas.microsoft.com/office/drawing/2014/main" val="4231136767"/>
                  </a:ext>
                </a:extLst>
              </a:tr>
              <a:tr h="399575">
                <a:tc>
                  <a:txBody>
                    <a:bodyPr/>
                    <a:lstStyle/>
                    <a:p>
                      <a:pPr algn="ctr" rtl="0" fontAlgn="ctr"/>
                      <a:r>
                        <a:rPr lang="en-US" sz="2000" b="0" i="0" u="none" strike="noStrike">
                          <a:solidFill>
                            <a:srgbClr val="000000"/>
                          </a:solidFill>
                          <a:effectLst/>
                          <a:latin typeface="+mn-ea"/>
                          <a:ea typeface="+mn-ea"/>
                        </a:rPr>
                        <a:t>Chirp BW (GHz)</a:t>
                      </a:r>
                    </a:p>
                  </a:txBody>
                  <a:tcPr marL="7620" marR="7620" marT="7620" marB="0" anchor="ctr"/>
                </a:tc>
                <a:tc>
                  <a:txBody>
                    <a:bodyPr/>
                    <a:lstStyle/>
                    <a:p>
                      <a:pPr algn="ctr" rtl="0" fontAlgn="ctr"/>
                      <a:r>
                        <a:rPr lang="en-US" altLang="ko-KR" sz="2000" b="0" i="0" u="none" strike="noStrike" dirty="0">
                          <a:solidFill>
                            <a:srgbClr val="000000"/>
                          </a:solidFill>
                          <a:effectLst/>
                          <a:latin typeface="+mn-ea"/>
                          <a:ea typeface="+mn-ea"/>
                        </a:rPr>
                        <a:t>25</a:t>
                      </a:r>
                    </a:p>
                  </a:txBody>
                  <a:tcPr marL="7620" marR="7620" marT="7620" marB="0" anchor="ctr"/>
                </a:tc>
                <a:extLst>
                  <a:ext uri="{0D108BD9-81ED-4DB2-BD59-A6C34878D82A}">
                    <a16:rowId xmlns:a16="http://schemas.microsoft.com/office/drawing/2014/main" val="4159991531"/>
                  </a:ext>
                </a:extLst>
              </a:tr>
              <a:tr h="399575">
                <a:tc>
                  <a:txBody>
                    <a:bodyPr/>
                    <a:lstStyle/>
                    <a:p>
                      <a:pPr algn="ctr" rtl="0" fontAlgn="ctr"/>
                      <a:r>
                        <a:rPr lang="en-US" sz="2000" b="0" i="0" u="none" strike="noStrike" dirty="0">
                          <a:solidFill>
                            <a:srgbClr val="000000"/>
                          </a:solidFill>
                          <a:effectLst/>
                          <a:latin typeface="+mn-ea"/>
                          <a:ea typeface="+mn-ea"/>
                        </a:rPr>
                        <a:t>lock time</a:t>
                      </a:r>
                    </a:p>
                  </a:txBody>
                  <a:tcPr marL="7620" marR="7620" marT="7620" marB="0" anchor="ctr"/>
                </a:tc>
                <a:tc>
                  <a:txBody>
                    <a:bodyPr/>
                    <a:lstStyle/>
                    <a:p>
                      <a:pPr algn="ctr" rtl="0" fontAlgn="ctr"/>
                      <a:r>
                        <a:rPr lang="el-GR" sz="2000" b="0" i="0" u="none" strike="noStrike" dirty="0">
                          <a:solidFill>
                            <a:srgbClr val="000000"/>
                          </a:solidFill>
                          <a:effectLst/>
                          <a:latin typeface="+mn-ea"/>
                          <a:ea typeface="+mn-ea"/>
                        </a:rPr>
                        <a:t>5μ</a:t>
                      </a:r>
                      <a:r>
                        <a:rPr lang="en-US" sz="2000" b="0" i="0" u="none" strike="noStrike" dirty="0">
                          <a:solidFill>
                            <a:srgbClr val="000000"/>
                          </a:solidFill>
                          <a:effectLst/>
                          <a:latin typeface="+mn-ea"/>
                          <a:ea typeface="+mn-ea"/>
                        </a:rPr>
                        <a:t>s</a:t>
                      </a:r>
                    </a:p>
                  </a:txBody>
                  <a:tcPr marL="7620" marR="7620" marT="7620" marB="0" anchor="ctr"/>
                </a:tc>
                <a:extLst>
                  <a:ext uri="{0D108BD9-81ED-4DB2-BD59-A6C34878D82A}">
                    <a16:rowId xmlns:a16="http://schemas.microsoft.com/office/drawing/2014/main" val="3733673023"/>
                  </a:ext>
                </a:extLst>
              </a:tr>
            </a:tbl>
          </a:graphicData>
        </a:graphic>
      </p:graphicFrame>
      <p:pic>
        <p:nvPicPr>
          <p:cNvPr id="38" name="그림 37" descr="텍스트, 폰트, 친필, 스크린샷이(가) 표시된 사진&#10;&#10;AI가 생성한 콘텐츠는 부정확할 수 있습니다.">
            <a:extLst>
              <a:ext uri="{FF2B5EF4-FFF2-40B4-BE49-F238E27FC236}">
                <a16:creationId xmlns:a16="http://schemas.microsoft.com/office/drawing/2014/main" id="{D98B89A9-A4DF-9BE9-3F0E-7514A9C64B62}"/>
              </a:ext>
            </a:extLst>
          </p:cNvPr>
          <p:cNvPicPr>
            <a:picLocks noChangeAspect="1"/>
          </p:cNvPicPr>
          <p:nvPr/>
        </p:nvPicPr>
        <p:blipFill rotWithShape="1">
          <a:blip r:embed="rId3">
            <a:extLst>
              <a:ext uri="{28A0092B-C50C-407E-A947-70E740481C1C}">
                <a14:useLocalDpi xmlns:a14="http://schemas.microsoft.com/office/drawing/2010/main" val="0"/>
              </a:ext>
            </a:extLst>
          </a:blip>
          <a:srcRect t="69279" b="5634"/>
          <a:stretch>
            <a:fillRect/>
          </a:stretch>
        </p:blipFill>
        <p:spPr bwMode="auto">
          <a:xfrm>
            <a:off x="20195180" y="16227553"/>
            <a:ext cx="4448340" cy="996234"/>
          </a:xfrm>
          <a:prstGeom prst="rect">
            <a:avLst/>
          </a:prstGeom>
          <a:noFill/>
          <a:ln>
            <a:noFill/>
          </a:ln>
          <a:extLst>
            <a:ext uri="{53640926-AAD7-44D8-BBD7-CCE9431645EC}">
              <a14:shadowObscured xmlns:a14="http://schemas.microsoft.com/office/drawing/2010/main"/>
            </a:ext>
          </a:extLst>
        </p:spPr>
      </p:pic>
      <p:sp>
        <p:nvSpPr>
          <p:cNvPr id="42" name="TextBox 41">
            <a:extLst>
              <a:ext uri="{FF2B5EF4-FFF2-40B4-BE49-F238E27FC236}">
                <a16:creationId xmlns:a16="http://schemas.microsoft.com/office/drawing/2014/main" id="{D29E0C41-545B-36CA-029C-98A42120898E}"/>
              </a:ext>
            </a:extLst>
          </p:cNvPr>
          <p:cNvSpPr txBox="1"/>
          <p:nvPr/>
        </p:nvSpPr>
        <p:spPr>
          <a:xfrm>
            <a:off x="24923617" y="28653392"/>
            <a:ext cx="3090282" cy="369332"/>
          </a:xfrm>
          <a:prstGeom prst="rect">
            <a:avLst/>
          </a:prstGeom>
          <a:noFill/>
        </p:spPr>
        <p:txBody>
          <a:bodyPr wrap="square" rtlCol="0">
            <a:spAutoFit/>
          </a:bodyPr>
          <a:lstStyle/>
          <a:p>
            <a:pPr defTabSz="914400" fontAlgn="base">
              <a:spcBef>
                <a:spcPct val="0"/>
              </a:spcBef>
              <a:spcAft>
                <a:spcPct val="0"/>
              </a:spcAft>
            </a:pPr>
            <a:r>
              <a:rPr kumimoji="1" lang="en-US" altLang="ko-KR" sz="1800" dirty="0">
                <a:solidFill>
                  <a:srgbClr val="000000"/>
                </a:solidFill>
                <a:latin typeface="Times New Roman" panose="02020603050405020304" pitchFamily="18" charset="0"/>
                <a:ea typeface="굴림" charset="-127"/>
                <a:cs typeface="Times New Roman" panose="02020603050405020304" pitchFamily="18" charset="0"/>
              </a:rPr>
              <a:t>Table1. Summary of this work</a:t>
            </a:r>
            <a:endParaRPr kumimoji="1" lang="ko-KR" altLang="en-US" sz="1800" dirty="0">
              <a:solidFill>
                <a:srgbClr val="000000"/>
              </a:solidFill>
              <a:latin typeface="Times New Roman" panose="02020603050405020304" pitchFamily="18" charset="0"/>
              <a:ea typeface="굴림" charset="-127"/>
              <a:cs typeface="Times New Roman" panose="02020603050405020304" pitchFamily="18" charset="0"/>
            </a:endParaRPr>
          </a:p>
        </p:txBody>
      </p:sp>
      <p:pic>
        <p:nvPicPr>
          <p:cNvPr id="1026" name="Picture 2">
            <a:extLst>
              <a:ext uri="{FF2B5EF4-FFF2-40B4-BE49-F238E27FC236}">
                <a16:creationId xmlns:a16="http://schemas.microsoft.com/office/drawing/2014/main" id="{E9FF7EF6-8C76-34D8-E48C-DBB765B7215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585149" y="5455273"/>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77600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157</TotalTime>
  <Words>882</Words>
  <Application>Microsoft Office PowerPoint</Application>
  <PresentationFormat>사용자 지정</PresentationFormat>
  <Paragraphs>85</Paragraphs>
  <Slides>1</Slides>
  <Notes>0</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1</vt:i4>
      </vt:variant>
    </vt:vector>
  </HeadingPairs>
  <TitlesOfParts>
    <vt:vector size="8" baseType="lpstr">
      <vt:lpstr>맑은 고딕</vt:lpstr>
      <vt:lpstr>Arial</vt:lpstr>
      <vt:lpstr>Calibri</vt:lpstr>
      <vt:lpstr>Calibri Light</vt:lpstr>
      <vt:lpstr>Times New Roman</vt:lpstr>
      <vt:lpstr>Wingdings</vt:lpstr>
      <vt:lpstr>Office 테마</vt:lpstr>
      <vt:lpstr>PowerPoint 프레젠테이션</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Registered User</dc:creator>
  <cp:lastModifiedBy>예현 안</cp:lastModifiedBy>
  <cp:revision>17</cp:revision>
  <dcterms:created xsi:type="dcterms:W3CDTF">2018-03-08T06:02:33Z</dcterms:created>
  <dcterms:modified xsi:type="dcterms:W3CDTF">2026-06-14T11:27:35Z</dcterms:modified>
</cp:coreProperties>
</file>